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6"/>
  </p:notesMasterIdLst>
  <p:sldIdLst>
    <p:sldId id="256" r:id="rId2"/>
    <p:sldId id="260" r:id="rId3"/>
    <p:sldId id="259" r:id="rId4"/>
    <p:sldId id="261" r:id="rId5"/>
    <p:sldId id="262" r:id="rId6"/>
    <p:sldId id="263" r:id="rId7"/>
    <p:sldId id="297" r:id="rId8"/>
    <p:sldId id="298" r:id="rId9"/>
    <p:sldId id="265" r:id="rId10"/>
    <p:sldId id="299" r:id="rId11"/>
    <p:sldId id="301" r:id="rId12"/>
    <p:sldId id="302" r:id="rId13"/>
    <p:sldId id="300" r:id="rId14"/>
    <p:sldId id="304" r:id="rId15"/>
    <p:sldId id="306" r:id="rId16"/>
    <p:sldId id="307" r:id="rId17"/>
    <p:sldId id="311" r:id="rId18"/>
    <p:sldId id="312" r:id="rId19"/>
    <p:sldId id="315" r:id="rId20"/>
    <p:sldId id="326" r:id="rId21"/>
    <p:sldId id="325" r:id="rId22"/>
    <p:sldId id="318" r:id="rId23"/>
    <p:sldId id="319" r:id="rId24"/>
    <p:sldId id="327" r:id="rId25"/>
  </p:sldIdLst>
  <p:sldSz cx="9144000" cy="5143500" type="screen16x9"/>
  <p:notesSz cx="6858000" cy="9144000"/>
  <p:embeddedFontLst>
    <p:embeddedFont>
      <p:font typeface="Bebas Neue" panose="020B0606020202050201" pitchFamily="34" charset="0"/>
      <p:regular r:id="rId27"/>
    </p:embeddedFont>
    <p:embeddedFont>
      <p:font typeface="Consolas" panose="020B0609020204030204" pitchFamily="49" charset="0"/>
      <p:regular r:id="rId28"/>
      <p:bold r:id="rId29"/>
      <p:italic r:id="rId30"/>
      <p:boldItalic r:id="rId31"/>
    </p:embeddedFont>
    <p:embeddedFont>
      <p:font typeface="DM Sans" pitchFamily="2" charset="0"/>
      <p:regular r:id="rId32"/>
      <p:bold r:id="rId33"/>
      <p:italic r:id="rId34"/>
      <p:boldItalic r:id="rId35"/>
    </p:embeddedFont>
    <p:embeddedFont>
      <p:font typeface="Epilogue SemiBold" panose="020B0604020202020204" charset="0"/>
      <p:regular r:id="rId36"/>
      <p:bold r:id="rId37"/>
      <p:italic r:id="rId38"/>
      <p:boldItalic r:id="rId39"/>
    </p:embeddedFont>
    <p:embeddedFont>
      <p:font typeface="Nunito Light" pitchFamily="2" charset="0"/>
      <p:regular r:id="rId40"/>
      <p:italic r:id="rId41"/>
    </p:embeddedFont>
    <p:embeddedFont>
      <p:font typeface="Ramabhadra" panose="020B0604020202020204" charset="0"/>
      <p:regular r:id="rId42"/>
    </p:embeddedFont>
    <p:embeddedFont>
      <p:font typeface="Sen" panose="020B0604020202020204" charset="0"/>
      <p:regular r:id="rId43"/>
      <p:bold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FA72"/>
    <a:srgbClr val="DCDDDC"/>
    <a:srgbClr val="CFE2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51A19CC-2308-4ECD-9D24-3BE2C5A857A2}">
  <a:tblStyle styleId="{A51A19CC-2308-4ECD-9D24-3BE2C5A857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0354BB-BE1C-4E50-ABF6-C362352DCC98}"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95eaeab5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895eaea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5881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669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515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717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62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4109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997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257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706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0775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0884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8661f04b0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8661f04b0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995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41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544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0079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92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7230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10" name="Google Shape;10;p2"/>
          <p:cNvSpPr txBox="1">
            <a:spLocks noGrp="1"/>
          </p:cNvSpPr>
          <p:nvPr>
            <p:ph type="ctrTitle"/>
          </p:nvPr>
        </p:nvSpPr>
        <p:spPr>
          <a:xfrm>
            <a:off x="713225" y="539500"/>
            <a:ext cx="7717500" cy="19125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5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dirty="0"/>
          </a:p>
        </p:txBody>
      </p:sp>
      <p:sp>
        <p:nvSpPr>
          <p:cNvPr id="11" name="Google Shape;11;p2"/>
          <p:cNvSpPr txBox="1">
            <a:spLocks noGrp="1"/>
          </p:cNvSpPr>
          <p:nvPr>
            <p:ph type="subTitle" idx="1"/>
          </p:nvPr>
        </p:nvSpPr>
        <p:spPr>
          <a:xfrm>
            <a:off x="5839075" y="3890225"/>
            <a:ext cx="2591700" cy="713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 name="CasellaDiTesto 1">
            <a:extLst>
              <a:ext uri="{FF2B5EF4-FFF2-40B4-BE49-F238E27FC236}">
                <a16:creationId xmlns:a16="http://schemas.microsoft.com/office/drawing/2014/main" id="{ADD9B574-AB25-0D6F-1136-540D9B626513}"/>
              </a:ext>
            </a:extLst>
          </p:cNvPr>
          <p:cNvSpPr txBox="1"/>
          <p:nvPr userDrawn="1"/>
        </p:nvSpPr>
        <p:spPr>
          <a:xfrm>
            <a:off x="8104908" y="4091671"/>
            <a:ext cx="1008742" cy="979714"/>
          </a:xfrm>
          <a:prstGeom prst="rect">
            <a:avLst/>
          </a:prstGeom>
          <a:blipFill>
            <a:blip r:embed="rId3"/>
            <a:stretch>
              <a:fillRect/>
            </a:stretch>
          </a:blipFill>
        </p:spPr>
        <p:txBody>
          <a:bodyPr wrap="square" rtlCol="0">
            <a:spAutoFit/>
          </a:bodyPr>
          <a:lstStyle/>
          <a:p>
            <a:endParaRPr lang="it-IT"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75" name="Google Shape;75;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 name="Google Shape;76;p15"/>
          <p:cNvSpPr txBox="1">
            <a:spLocks noGrp="1"/>
          </p:cNvSpPr>
          <p:nvPr>
            <p:ph type="subTitle" idx="1"/>
          </p:nvPr>
        </p:nvSpPr>
        <p:spPr>
          <a:xfrm>
            <a:off x="713225" y="2772460"/>
            <a:ext cx="247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7" name="Google Shape;77;p15"/>
          <p:cNvSpPr txBox="1">
            <a:spLocks noGrp="1"/>
          </p:cNvSpPr>
          <p:nvPr>
            <p:ph type="subTitle" idx="2"/>
          </p:nvPr>
        </p:nvSpPr>
        <p:spPr>
          <a:xfrm>
            <a:off x="3331862" y="2772460"/>
            <a:ext cx="247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8" name="Google Shape;78;p15"/>
          <p:cNvSpPr txBox="1">
            <a:spLocks noGrp="1"/>
          </p:cNvSpPr>
          <p:nvPr>
            <p:ph type="subTitle" idx="3"/>
          </p:nvPr>
        </p:nvSpPr>
        <p:spPr>
          <a:xfrm>
            <a:off x="5950506" y="2772460"/>
            <a:ext cx="247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79" name="Google Shape;79;p15"/>
          <p:cNvSpPr txBox="1">
            <a:spLocks noGrp="1"/>
          </p:cNvSpPr>
          <p:nvPr>
            <p:ph type="subTitle" idx="4"/>
          </p:nvPr>
        </p:nvSpPr>
        <p:spPr>
          <a:xfrm>
            <a:off x="713225" y="2320961"/>
            <a:ext cx="2473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0" name="Google Shape;80;p15"/>
          <p:cNvSpPr txBox="1">
            <a:spLocks noGrp="1"/>
          </p:cNvSpPr>
          <p:nvPr>
            <p:ph type="subTitle" idx="5"/>
          </p:nvPr>
        </p:nvSpPr>
        <p:spPr>
          <a:xfrm>
            <a:off x="3331866" y="2320961"/>
            <a:ext cx="2473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 name="Google Shape;81;p15"/>
          <p:cNvSpPr txBox="1">
            <a:spLocks noGrp="1"/>
          </p:cNvSpPr>
          <p:nvPr>
            <p:ph type="subTitle" idx="6"/>
          </p:nvPr>
        </p:nvSpPr>
        <p:spPr>
          <a:xfrm>
            <a:off x="5950506" y="2320961"/>
            <a:ext cx="24735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84" name="Google Shape;84;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5" name="Google Shape;85;p16"/>
          <p:cNvSpPr txBox="1">
            <a:spLocks noGrp="1"/>
          </p:cNvSpPr>
          <p:nvPr>
            <p:ph type="subTitle" idx="1"/>
          </p:nvPr>
        </p:nvSpPr>
        <p:spPr>
          <a:xfrm>
            <a:off x="713224"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6" name="Google Shape;86;p16"/>
          <p:cNvSpPr txBox="1">
            <a:spLocks noGrp="1"/>
          </p:cNvSpPr>
          <p:nvPr>
            <p:ph type="subTitle" idx="2"/>
          </p:nvPr>
        </p:nvSpPr>
        <p:spPr>
          <a:xfrm>
            <a:off x="4539776" y="1748900"/>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7" name="Google Shape;87;p16"/>
          <p:cNvSpPr txBox="1">
            <a:spLocks noGrp="1"/>
          </p:cNvSpPr>
          <p:nvPr>
            <p:ph type="subTitle" idx="3"/>
          </p:nvPr>
        </p:nvSpPr>
        <p:spPr>
          <a:xfrm>
            <a:off x="713224"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8" name="Google Shape;88;p16"/>
          <p:cNvSpPr txBox="1">
            <a:spLocks noGrp="1"/>
          </p:cNvSpPr>
          <p:nvPr>
            <p:ph type="subTitle" idx="4"/>
          </p:nvPr>
        </p:nvSpPr>
        <p:spPr>
          <a:xfrm>
            <a:off x="4539776" y="3409475"/>
            <a:ext cx="28110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89" name="Google Shape;89;p16"/>
          <p:cNvSpPr txBox="1">
            <a:spLocks noGrp="1"/>
          </p:cNvSpPr>
          <p:nvPr>
            <p:ph type="subTitle" idx="5"/>
          </p:nvPr>
        </p:nvSpPr>
        <p:spPr>
          <a:xfrm>
            <a:off x="713224"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 name="Google Shape;90;p16"/>
          <p:cNvSpPr txBox="1">
            <a:spLocks noGrp="1"/>
          </p:cNvSpPr>
          <p:nvPr>
            <p:ph type="subTitle" idx="6"/>
          </p:nvPr>
        </p:nvSpPr>
        <p:spPr>
          <a:xfrm>
            <a:off x="713224"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1" name="Google Shape;91;p16"/>
          <p:cNvSpPr txBox="1">
            <a:spLocks noGrp="1"/>
          </p:cNvSpPr>
          <p:nvPr>
            <p:ph type="subTitle" idx="7"/>
          </p:nvPr>
        </p:nvSpPr>
        <p:spPr>
          <a:xfrm>
            <a:off x="4539749" y="145555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2" name="Google Shape;92;p16"/>
          <p:cNvSpPr txBox="1">
            <a:spLocks noGrp="1"/>
          </p:cNvSpPr>
          <p:nvPr>
            <p:ph type="subTitle" idx="8"/>
          </p:nvPr>
        </p:nvSpPr>
        <p:spPr>
          <a:xfrm>
            <a:off x="4539749" y="3116200"/>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Ramabhadra"/>
                <a:ea typeface="Ramabhadra"/>
                <a:cs typeface="Ramabhadra"/>
                <a:sym typeface="Ramabhadr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3"/>
        <p:cNvGrpSpPr/>
        <p:nvPr/>
      </p:nvGrpSpPr>
      <p:grpSpPr>
        <a:xfrm>
          <a:off x="0" y="0"/>
          <a:ext cx="0" cy="0"/>
          <a:chOff x="0" y="0"/>
          <a:chExt cx="0" cy="0"/>
        </a:xfrm>
      </p:grpSpPr>
      <p:pic>
        <p:nvPicPr>
          <p:cNvPr id="114" name="Google Shape;114;p19"/>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115" name="Google Shape;115;p19"/>
          <p:cNvSpPr/>
          <p:nvPr/>
        </p:nvSpPr>
        <p:spPr>
          <a:xfrm rot="-8100000" flipH="1">
            <a:off x="5726497" y="-154191"/>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6"/>
        <p:cNvGrpSpPr/>
        <p:nvPr/>
      </p:nvGrpSpPr>
      <p:grpSpPr>
        <a:xfrm>
          <a:off x="0" y="0"/>
          <a:ext cx="0" cy="0"/>
          <a:chOff x="0" y="0"/>
          <a:chExt cx="0" cy="0"/>
        </a:xfrm>
      </p:grpSpPr>
      <p:pic>
        <p:nvPicPr>
          <p:cNvPr id="117" name="Google Shape;117;p20"/>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118" name="Google Shape;118;p20"/>
          <p:cNvSpPr/>
          <p:nvPr/>
        </p:nvSpPr>
        <p:spPr>
          <a:xfrm rot="3574811">
            <a:off x="-1336393" y="4177820"/>
            <a:ext cx="6854391" cy="2266648"/>
          </a:xfrm>
          <a:custGeom>
            <a:avLst/>
            <a:gdLst/>
            <a:ahLst/>
            <a:cxnLst/>
            <a:rect l="l" t="t" r="r" b="b"/>
            <a:pathLst>
              <a:path w="66595" h="22022" extrusionOk="0">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14" name="Google Shape;14;p3"/>
          <p:cNvSpPr txBox="1">
            <a:spLocks noGrp="1"/>
          </p:cNvSpPr>
          <p:nvPr>
            <p:ph type="title"/>
          </p:nvPr>
        </p:nvSpPr>
        <p:spPr>
          <a:xfrm>
            <a:off x="4047175" y="2504950"/>
            <a:ext cx="4383600" cy="1383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4047175" y="1254950"/>
            <a:ext cx="1183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a:spLocks noGrp="1"/>
          </p:cNvSpPr>
          <p:nvPr>
            <p:ph type="pic" idx="3"/>
          </p:nvPr>
        </p:nvSpPr>
        <p:spPr>
          <a:xfrm>
            <a:off x="0" y="0"/>
            <a:ext cx="3493500" cy="51435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pic>
        <p:nvPicPr>
          <p:cNvPr id="22" name="Google Shape;22;p5"/>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23" name="Google Shape;2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 name="Google Shape;24;p5"/>
          <p:cNvSpPr txBox="1">
            <a:spLocks noGrp="1"/>
          </p:cNvSpPr>
          <p:nvPr>
            <p:ph type="subTitle" idx="1"/>
          </p:nvPr>
        </p:nvSpPr>
        <p:spPr>
          <a:xfrm>
            <a:off x="3895812" y="2772205"/>
            <a:ext cx="2724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5" name="Google Shape;25;p5"/>
          <p:cNvSpPr txBox="1">
            <a:spLocks noGrp="1"/>
          </p:cNvSpPr>
          <p:nvPr>
            <p:ph type="subTitle" idx="2"/>
          </p:nvPr>
        </p:nvSpPr>
        <p:spPr>
          <a:xfrm>
            <a:off x="713225" y="2772205"/>
            <a:ext cx="27249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 name="Google Shape;26;p5"/>
          <p:cNvSpPr txBox="1">
            <a:spLocks noGrp="1"/>
          </p:cNvSpPr>
          <p:nvPr>
            <p:ph type="subTitle" idx="3"/>
          </p:nvPr>
        </p:nvSpPr>
        <p:spPr>
          <a:xfrm>
            <a:off x="713225" y="2289500"/>
            <a:ext cx="2724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 name="Google Shape;27;p5"/>
          <p:cNvSpPr txBox="1">
            <a:spLocks noGrp="1"/>
          </p:cNvSpPr>
          <p:nvPr>
            <p:ph type="subTitle" idx="4"/>
          </p:nvPr>
        </p:nvSpPr>
        <p:spPr>
          <a:xfrm>
            <a:off x="3895813" y="2289500"/>
            <a:ext cx="2724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Epilogue SemiBold"/>
                <a:ea typeface="Epilogue SemiBold"/>
                <a:cs typeface="Epilogue SemiBold"/>
                <a:sym typeface="Epilogue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30" name="Google Shape;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33" name="Google Shape;33;p7"/>
          <p:cNvSpPr txBox="1">
            <a:spLocks noGrp="1"/>
          </p:cNvSpPr>
          <p:nvPr>
            <p:ph type="title"/>
          </p:nvPr>
        </p:nvSpPr>
        <p:spPr>
          <a:xfrm>
            <a:off x="811975" y="819675"/>
            <a:ext cx="4294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34" name="Google Shape;34;p7"/>
          <p:cNvSpPr txBox="1">
            <a:spLocks noGrp="1"/>
          </p:cNvSpPr>
          <p:nvPr>
            <p:ph type="subTitle" idx="1"/>
          </p:nvPr>
        </p:nvSpPr>
        <p:spPr>
          <a:xfrm>
            <a:off x="811975" y="2017575"/>
            <a:ext cx="4052700" cy="217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Char char="●"/>
              <a:defRPr>
                <a:solidFill>
                  <a:schemeClr val="lt1"/>
                </a:solidFill>
              </a:defRPr>
            </a:lvl1pPr>
            <a:lvl2pPr lvl="1" algn="ctr" rtl="0">
              <a:lnSpc>
                <a:spcPct val="100000"/>
              </a:lnSpc>
              <a:spcBef>
                <a:spcPts val="0"/>
              </a:spcBef>
              <a:spcAft>
                <a:spcPts val="0"/>
              </a:spcAft>
              <a:buClr>
                <a:schemeClr val="lt1"/>
              </a:buClr>
              <a:buSzPts val="1200"/>
              <a:buFont typeface="Nunito Light"/>
              <a:buChar char="○"/>
              <a:defRPr>
                <a:solidFill>
                  <a:schemeClr val="lt1"/>
                </a:solidFill>
              </a:defRPr>
            </a:lvl2pPr>
            <a:lvl3pPr lvl="2" algn="ctr" rtl="0">
              <a:lnSpc>
                <a:spcPct val="100000"/>
              </a:lnSpc>
              <a:spcBef>
                <a:spcPts val="1600"/>
              </a:spcBef>
              <a:spcAft>
                <a:spcPts val="0"/>
              </a:spcAft>
              <a:buClr>
                <a:schemeClr val="lt1"/>
              </a:buClr>
              <a:buSzPts val="1200"/>
              <a:buFont typeface="Nunito Light"/>
              <a:buChar char="■"/>
              <a:defRPr>
                <a:solidFill>
                  <a:schemeClr val="lt1"/>
                </a:solidFill>
              </a:defRPr>
            </a:lvl3pPr>
            <a:lvl4pPr lvl="3" algn="ctr" rtl="0">
              <a:lnSpc>
                <a:spcPct val="100000"/>
              </a:lnSpc>
              <a:spcBef>
                <a:spcPts val="1600"/>
              </a:spcBef>
              <a:spcAft>
                <a:spcPts val="0"/>
              </a:spcAft>
              <a:buClr>
                <a:schemeClr val="lt1"/>
              </a:buClr>
              <a:buSzPts val="1200"/>
              <a:buFont typeface="Nunito Light"/>
              <a:buChar char="●"/>
              <a:defRPr>
                <a:solidFill>
                  <a:schemeClr val="lt1"/>
                </a:solidFill>
              </a:defRPr>
            </a:lvl4pPr>
            <a:lvl5pPr lvl="4" algn="ctr" rtl="0">
              <a:lnSpc>
                <a:spcPct val="100000"/>
              </a:lnSpc>
              <a:spcBef>
                <a:spcPts val="1600"/>
              </a:spcBef>
              <a:spcAft>
                <a:spcPts val="0"/>
              </a:spcAft>
              <a:buClr>
                <a:schemeClr val="lt1"/>
              </a:buClr>
              <a:buSzPts val="1200"/>
              <a:buFont typeface="Nunito Light"/>
              <a:buChar char="○"/>
              <a:defRPr>
                <a:solidFill>
                  <a:schemeClr val="lt1"/>
                </a:solidFill>
              </a:defRPr>
            </a:lvl5pPr>
            <a:lvl6pPr lvl="5" algn="ctr" rtl="0">
              <a:lnSpc>
                <a:spcPct val="100000"/>
              </a:lnSpc>
              <a:spcBef>
                <a:spcPts val="1600"/>
              </a:spcBef>
              <a:spcAft>
                <a:spcPts val="0"/>
              </a:spcAft>
              <a:buClr>
                <a:schemeClr val="lt1"/>
              </a:buClr>
              <a:buSzPts val="1200"/>
              <a:buFont typeface="Nunito Light"/>
              <a:buChar char="■"/>
              <a:defRPr>
                <a:solidFill>
                  <a:schemeClr val="lt1"/>
                </a:solidFill>
              </a:defRPr>
            </a:lvl6pPr>
            <a:lvl7pPr lvl="6" algn="ctr" rtl="0">
              <a:lnSpc>
                <a:spcPct val="100000"/>
              </a:lnSpc>
              <a:spcBef>
                <a:spcPts val="1600"/>
              </a:spcBef>
              <a:spcAft>
                <a:spcPts val="0"/>
              </a:spcAft>
              <a:buClr>
                <a:schemeClr val="lt1"/>
              </a:buClr>
              <a:buSzPts val="1200"/>
              <a:buFont typeface="Nunito Light"/>
              <a:buChar char="●"/>
              <a:defRPr>
                <a:solidFill>
                  <a:schemeClr val="lt1"/>
                </a:solidFill>
              </a:defRPr>
            </a:lvl7pPr>
            <a:lvl8pPr lvl="7" algn="ctr" rtl="0">
              <a:lnSpc>
                <a:spcPct val="100000"/>
              </a:lnSpc>
              <a:spcBef>
                <a:spcPts val="1600"/>
              </a:spcBef>
              <a:spcAft>
                <a:spcPts val="0"/>
              </a:spcAft>
              <a:buClr>
                <a:schemeClr val="lt1"/>
              </a:buClr>
              <a:buSzPts val="1200"/>
              <a:buFont typeface="Nunito Light"/>
              <a:buChar char="○"/>
              <a:defRPr>
                <a:solidFill>
                  <a:schemeClr val="lt1"/>
                </a:solidFill>
              </a:defRPr>
            </a:lvl8pPr>
            <a:lvl9pPr lvl="8" algn="ctr" rtl="0">
              <a:lnSpc>
                <a:spcPct val="100000"/>
              </a:lnSpc>
              <a:spcBef>
                <a:spcPts val="1600"/>
              </a:spcBef>
              <a:spcAft>
                <a:spcPts val="1600"/>
              </a:spcAft>
              <a:buClr>
                <a:schemeClr val="lt1"/>
              </a:buClr>
              <a:buSzPts val="1200"/>
              <a:buFont typeface="Nunito Light"/>
              <a:buChar char="■"/>
              <a:defRPr>
                <a:solidFill>
                  <a:schemeClr val="lt1"/>
                </a:solidFill>
              </a:defRPr>
            </a:lvl9pPr>
          </a:lstStyle>
          <a:p>
            <a:endParaRPr/>
          </a:p>
        </p:txBody>
      </p:sp>
      <p:sp>
        <p:nvSpPr>
          <p:cNvPr id="35" name="Google Shape;35;p7"/>
          <p:cNvSpPr>
            <a:spLocks noGrp="1"/>
          </p:cNvSpPr>
          <p:nvPr>
            <p:ph type="pic" idx="2"/>
          </p:nvPr>
        </p:nvSpPr>
        <p:spPr>
          <a:xfrm>
            <a:off x="5636125" y="0"/>
            <a:ext cx="3507900" cy="51435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38" name="Google Shape;38;p8"/>
          <p:cNvSpPr txBox="1">
            <a:spLocks noGrp="1"/>
          </p:cNvSpPr>
          <p:nvPr>
            <p:ph type="title"/>
          </p:nvPr>
        </p:nvSpPr>
        <p:spPr>
          <a:xfrm>
            <a:off x="1362800" y="1307100"/>
            <a:ext cx="64185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72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pic>
        <p:nvPicPr>
          <p:cNvPr id="40" name="Google Shape;40;p9"/>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41" name="Google Shape;41;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2" name="Google Shape;42;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pic>
        <p:nvPicPr>
          <p:cNvPr id="47" name="Google Shape;47;p11"/>
          <p:cNvPicPr preferRelativeResize="0"/>
          <p:nvPr/>
        </p:nvPicPr>
        <p:blipFill rotWithShape="1">
          <a:blip r:embed="rId2">
            <a:alphaModFix amt="54000"/>
          </a:blip>
          <a:srcRect b="20413"/>
          <a:stretch/>
        </p:blipFill>
        <p:spPr>
          <a:xfrm>
            <a:off x="0" y="0"/>
            <a:ext cx="9144001" cy="5143499"/>
          </a:xfrm>
          <a:prstGeom prst="rect">
            <a:avLst/>
          </a:prstGeom>
          <a:noFill/>
          <a:ln>
            <a:noFill/>
          </a:ln>
        </p:spPr>
      </p:pic>
      <p:sp>
        <p:nvSpPr>
          <p:cNvPr id="48" name="Google Shape;48;p11"/>
          <p:cNvSpPr txBox="1">
            <a:spLocks noGrp="1"/>
          </p:cNvSpPr>
          <p:nvPr>
            <p:ph type="title" hasCustomPrompt="1"/>
          </p:nvPr>
        </p:nvSpPr>
        <p:spPr>
          <a:xfrm>
            <a:off x="1284000" y="1548675"/>
            <a:ext cx="6576000" cy="15489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9600"/>
              <a:buNone/>
              <a:defRPr sz="9600"/>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49" name="Google Shape;49;p11"/>
          <p:cNvSpPr txBox="1">
            <a:spLocks noGrp="1"/>
          </p:cNvSpPr>
          <p:nvPr>
            <p:ph type="subTitle" idx="1"/>
          </p:nvPr>
        </p:nvSpPr>
        <p:spPr>
          <a:xfrm>
            <a:off x="1284000" y="30977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1600"/>
              </a:spcBef>
              <a:spcAft>
                <a:spcPts val="0"/>
              </a:spcAft>
              <a:buClr>
                <a:schemeClr val="lt1"/>
              </a:buClr>
              <a:buSzPts val="1600"/>
              <a:buNone/>
              <a:defRPr sz="1600">
                <a:solidFill>
                  <a:schemeClr val="lt1"/>
                </a:solidFill>
              </a:defRPr>
            </a:lvl3pPr>
            <a:lvl4pPr lvl="3" algn="ctr" rtl="0">
              <a:lnSpc>
                <a:spcPct val="100000"/>
              </a:lnSpc>
              <a:spcBef>
                <a:spcPts val="1600"/>
              </a:spcBef>
              <a:spcAft>
                <a:spcPts val="0"/>
              </a:spcAft>
              <a:buClr>
                <a:schemeClr val="lt1"/>
              </a:buClr>
              <a:buSzPts val="1600"/>
              <a:buNone/>
              <a:defRPr sz="1600">
                <a:solidFill>
                  <a:schemeClr val="lt1"/>
                </a:solidFill>
              </a:defRPr>
            </a:lvl4pPr>
            <a:lvl5pPr lvl="4" algn="ctr" rtl="0">
              <a:lnSpc>
                <a:spcPct val="100000"/>
              </a:lnSpc>
              <a:spcBef>
                <a:spcPts val="1600"/>
              </a:spcBef>
              <a:spcAft>
                <a:spcPts val="0"/>
              </a:spcAft>
              <a:buClr>
                <a:schemeClr val="lt1"/>
              </a:buClr>
              <a:buSzPts val="1600"/>
              <a:buNone/>
              <a:defRPr sz="1600">
                <a:solidFill>
                  <a:schemeClr val="lt1"/>
                </a:solidFill>
              </a:defRPr>
            </a:lvl5pPr>
            <a:lvl6pPr lvl="5" algn="ctr" rtl="0">
              <a:lnSpc>
                <a:spcPct val="100000"/>
              </a:lnSpc>
              <a:spcBef>
                <a:spcPts val="1600"/>
              </a:spcBef>
              <a:spcAft>
                <a:spcPts val="0"/>
              </a:spcAft>
              <a:buClr>
                <a:schemeClr val="lt1"/>
              </a:buClr>
              <a:buSzPts val="1600"/>
              <a:buNone/>
              <a:defRPr sz="1600">
                <a:solidFill>
                  <a:schemeClr val="lt1"/>
                </a:solidFill>
              </a:defRPr>
            </a:lvl6pPr>
            <a:lvl7pPr lvl="6" algn="ctr" rtl="0">
              <a:lnSpc>
                <a:spcPct val="100000"/>
              </a:lnSpc>
              <a:spcBef>
                <a:spcPts val="1600"/>
              </a:spcBef>
              <a:spcAft>
                <a:spcPts val="0"/>
              </a:spcAft>
              <a:buClr>
                <a:schemeClr val="lt1"/>
              </a:buClr>
              <a:buSzPts val="1600"/>
              <a:buNone/>
              <a:defRPr sz="1600">
                <a:solidFill>
                  <a:schemeClr val="lt1"/>
                </a:solidFill>
              </a:defRPr>
            </a:lvl7pPr>
            <a:lvl8pPr lvl="7" algn="ctr" rtl="0">
              <a:lnSpc>
                <a:spcPct val="100000"/>
              </a:lnSpc>
              <a:spcBef>
                <a:spcPts val="1600"/>
              </a:spcBef>
              <a:spcAft>
                <a:spcPts val="0"/>
              </a:spcAft>
              <a:buClr>
                <a:schemeClr val="lt1"/>
              </a:buClr>
              <a:buSzPts val="1600"/>
              <a:buNone/>
              <a:defRPr sz="1600">
                <a:solidFill>
                  <a:schemeClr val="lt1"/>
                </a:solidFill>
              </a:defRPr>
            </a:lvl8pPr>
            <a:lvl9pPr lvl="8" algn="ctr" rtl="0">
              <a:lnSpc>
                <a:spcPct val="100000"/>
              </a:lnSpc>
              <a:spcBef>
                <a:spcPts val="1600"/>
              </a:spcBef>
              <a:spcAft>
                <a:spcPts val="160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Ramabhadra"/>
              <a:buNone/>
              <a:defRPr sz="3500">
                <a:solidFill>
                  <a:schemeClr val="dk1"/>
                </a:solidFill>
                <a:latin typeface="Ramabhadra"/>
                <a:ea typeface="Ramabhadra"/>
                <a:cs typeface="Ramabhadra"/>
                <a:sym typeface="Ramabhadra"/>
              </a:defRPr>
            </a:lvl1pPr>
            <a:lvl2pPr lvl="1" rtl="0">
              <a:spcBef>
                <a:spcPts val="0"/>
              </a:spcBef>
              <a:spcAft>
                <a:spcPts val="0"/>
              </a:spcAft>
              <a:buClr>
                <a:schemeClr val="dk1"/>
              </a:buClr>
              <a:buSzPts val="3500"/>
              <a:buFont typeface="Sen"/>
              <a:buNone/>
              <a:defRPr sz="3500" b="1">
                <a:solidFill>
                  <a:schemeClr val="dk1"/>
                </a:solidFill>
                <a:latin typeface="Sen"/>
                <a:ea typeface="Sen"/>
                <a:cs typeface="Sen"/>
                <a:sym typeface="Sen"/>
              </a:defRPr>
            </a:lvl2pPr>
            <a:lvl3pPr lvl="2" rtl="0">
              <a:spcBef>
                <a:spcPts val="0"/>
              </a:spcBef>
              <a:spcAft>
                <a:spcPts val="0"/>
              </a:spcAft>
              <a:buClr>
                <a:schemeClr val="dk1"/>
              </a:buClr>
              <a:buSzPts val="3500"/>
              <a:buFont typeface="Sen"/>
              <a:buNone/>
              <a:defRPr sz="3500" b="1">
                <a:solidFill>
                  <a:schemeClr val="dk1"/>
                </a:solidFill>
                <a:latin typeface="Sen"/>
                <a:ea typeface="Sen"/>
                <a:cs typeface="Sen"/>
                <a:sym typeface="Sen"/>
              </a:defRPr>
            </a:lvl3pPr>
            <a:lvl4pPr lvl="3" rtl="0">
              <a:spcBef>
                <a:spcPts val="0"/>
              </a:spcBef>
              <a:spcAft>
                <a:spcPts val="0"/>
              </a:spcAft>
              <a:buClr>
                <a:schemeClr val="dk1"/>
              </a:buClr>
              <a:buSzPts val="3500"/>
              <a:buFont typeface="Sen"/>
              <a:buNone/>
              <a:defRPr sz="3500" b="1">
                <a:solidFill>
                  <a:schemeClr val="dk1"/>
                </a:solidFill>
                <a:latin typeface="Sen"/>
                <a:ea typeface="Sen"/>
                <a:cs typeface="Sen"/>
                <a:sym typeface="Sen"/>
              </a:defRPr>
            </a:lvl4pPr>
            <a:lvl5pPr lvl="4" rtl="0">
              <a:spcBef>
                <a:spcPts val="0"/>
              </a:spcBef>
              <a:spcAft>
                <a:spcPts val="0"/>
              </a:spcAft>
              <a:buClr>
                <a:schemeClr val="dk1"/>
              </a:buClr>
              <a:buSzPts val="3500"/>
              <a:buFont typeface="Sen"/>
              <a:buNone/>
              <a:defRPr sz="3500" b="1">
                <a:solidFill>
                  <a:schemeClr val="dk1"/>
                </a:solidFill>
                <a:latin typeface="Sen"/>
                <a:ea typeface="Sen"/>
                <a:cs typeface="Sen"/>
                <a:sym typeface="Sen"/>
              </a:defRPr>
            </a:lvl5pPr>
            <a:lvl6pPr lvl="5" rtl="0">
              <a:spcBef>
                <a:spcPts val="0"/>
              </a:spcBef>
              <a:spcAft>
                <a:spcPts val="0"/>
              </a:spcAft>
              <a:buClr>
                <a:schemeClr val="dk1"/>
              </a:buClr>
              <a:buSzPts val="3500"/>
              <a:buFont typeface="Sen"/>
              <a:buNone/>
              <a:defRPr sz="3500" b="1">
                <a:solidFill>
                  <a:schemeClr val="dk1"/>
                </a:solidFill>
                <a:latin typeface="Sen"/>
                <a:ea typeface="Sen"/>
                <a:cs typeface="Sen"/>
                <a:sym typeface="Sen"/>
              </a:defRPr>
            </a:lvl6pPr>
            <a:lvl7pPr lvl="6" rtl="0">
              <a:spcBef>
                <a:spcPts val="0"/>
              </a:spcBef>
              <a:spcAft>
                <a:spcPts val="0"/>
              </a:spcAft>
              <a:buClr>
                <a:schemeClr val="dk1"/>
              </a:buClr>
              <a:buSzPts val="3500"/>
              <a:buFont typeface="Sen"/>
              <a:buNone/>
              <a:defRPr sz="3500" b="1">
                <a:solidFill>
                  <a:schemeClr val="dk1"/>
                </a:solidFill>
                <a:latin typeface="Sen"/>
                <a:ea typeface="Sen"/>
                <a:cs typeface="Sen"/>
                <a:sym typeface="Sen"/>
              </a:defRPr>
            </a:lvl7pPr>
            <a:lvl8pPr lvl="7" rtl="0">
              <a:spcBef>
                <a:spcPts val="0"/>
              </a:spcBef>
              <a:spcAft>
                <a:spcPts val="0"/>
              </a:spcAft>
              <a:buClr>
                <a:schemeClr val="dk1"/>
              </a:buClr>
              <a:buSzPts val="3500"/>
              <a:buFont typeface="Sen"/>
              <a:buNone/>
              <a:defRPr sz="3500" b="1">
                <a:solidFill>
                  <a:schemeClr val="dk1"/>
                </a:solidFill>
                <a:latin typeface="Sen"/>
                <a:ea typeface="Sen"/>
                <a:cs typeface="Sen"/>
                <a:sym typeface="Sen"/>
              </a:defRPr>
            </a:lvl8pPr>
            <a:lvl9pPr lvl="8" rtl="0">
              <a:spcBef>
                <a:spcPts val="0"/>
              </a:spcBef>
              <a:spcAft>
                <a:spcPts val="0"/>
              </a:spcAft>
              <a:buClr>
                <a:schemeClr val="dk1"/>
              </a:buClr>
              <a:buSzPts val="3500"/>
              <a:buFont typeface="Sen"/>
              <a:buNone/>
              <a:defRPr sz="3500" b="1">
                <a:solidFill>
                  <a:schemeClr val="dk1"/>
                </a:solidFill>
                <a:latin typeface="Sen"/>
                <a:ea typeface="Sen"/>
                <a:cs typeface="Sen"/>
                <a:sym typeface="Sen"/>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marL="914400" lvl="1"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marL="1371600" lvl="2"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marL="1828800" lvl="3"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marL="2286000" lvl="4"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marL="2743200" lvl="5"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marL="3200400" lvl="6"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marL="3657600" lvl="7" indent="-304800">
              <a:lnSpc>
                <a:spcPct val="100000"/>
              </a:lnSpc>
              <a:spcBef>
                <a:spcPts val="160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marL="4114800" lvl="8" indent="-304800">
              <a:lnSpc>
                <a:spcPct val="100000"/>
              </a:lnSpc>
              <a:spcBef>
                <a:spcPts val="1600"/>
              </a:spcBef>
              <a:spcAft>
                <a:spcPts val="1600"/>
              </a:spcAft>
              <a:buClr>
                <a:schemeClr val="dk1"/>
              </a:buClr>
              <a:buSzPts val="1200"/>
              <a:buFont typeface="DM Sans"/>
              <a:buChar char="■"/>
              <a:defRPr sz="1200">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61" r:id="rId10"/>
    <p:sldLayoutId id="2147483662" r:id="rId11"/>
    <p:sldLayoutId id="2147483665" r:id="rId12"/>
    <p:sldLayoutId id="214748366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sp>
        <p:nvSpPr>
          <p:cNvPr id="129" name="Google Shape;129;p24"/>
          <p:cNvSpPr txBox="1">
            <a:spLocks noGrp="1"/>
          </p:cNvSpPr>
          <p:nvPr>
            <p:ph type="ctrTitle"/>
          </p:nvPr>
        </p:nvSpPr>
        <p:spPr>
          <a:xfrm>
            <a:off x="713225" y="539500"/>
            <a:ext cx="7717500" cy="191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4400" dirty="0">
                <a:solidFill>
                  <a:schemeClr val="dk2"/>
                </a:solidFill>
              </a:rPr>
              <a:t>A </a:t>
            </a:r>
            <a:r>
              <a:rPr lang="it-IT" sz="4400" dirty="0" err="1">
                <a:solidFill>
                  <a:schemeClr val="dk2"/>
                </a:solidFill>
              </a:rPr>
              <a:t>Newtork</a:t>
            </a:r>
            <a:r>
              <a:rPr lang="it-IT" sz="4400" dirty="0">
                <a:solidFill>
                  <a:schemeClr val="dk2"/>
                </a:solidFill>
              </a:rPr>
              <a:t> Analysis:</a:t>
            </a:r>
            <a:endParaRPr sz="4400" dirty="0">
              <a:solidFill>
                <a:schemeClr val="dk2"/>
              </a:solidFill>
            </a:endParaRPr>
          </a:p>
          <a:p>
            <a:pPr marL="0" lvl="0" indent="0" algn="l" rtl="0">
              <a:spcBef>
                <a:spcPts val="0"/>
              </a:spcBef>
              <a:spcAft>
                <a:spcPts val="0"/>
              </a:spcAft>
              <a:buNone/>
            </a:pPr>
            <a:r>
              <a:rPr lang="en-US" sz="4400" b="0" dirty="0"/>
              <a:t>New York’s EV charging infrastructures</a:t>
            </a:r>
            <a:endParaRPr lang="it-IT" sz="4400" b="0" dirty="0"/>
          </a:p>
        </p:txBody>
      </p:sp>
      <p:sp>
        <p:nvSpPr>
          <p:cNvPr id="130" name="Google Shape;130;p24"/>
          <p:cNvSpPr txBox="1">
            <a:spLocks noGrp="1"/>
          </p:cNvSpPr>
          <p:nvPr>
            <p:ph type="subTitle" idx="1"/>
          </p:nvPr>
        </p:nvSpPr>
        <p:spPr>
          <a:xfrm>
            <a:off x="76200" y="3918076"/>
            <a:ext cx="3800226" cy="101206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Marco Cossu</a:t>
            </a:r>
          </a:p>
          <a:p>
            <a:pPr marL="0" lvl="0" indent="0" algn="l" rtl="0">
              <a:spcBef>
                <a:spcPts val="0"/>
              </a:spcBef>
              <a:spcAft>
                <a:spcPts val="0"/>
              </a:spcAft>
              <a:buNone/>
            </a:pPr>
            <a:r>
              <a:rPr lang="en" dirty="0"/>
              <a:t>Data Science, Business Analytics e Innovazione</a:t>
            </a:r>
            <a:endParaRPr dirty="0"/>
          </a:p>
        </p:txBody>
      </p:sp>
      <p:sp>
        <p:nvSpPr>
          <p:cNvPr id="131" name="Google Shape;131;p24"/>
          <p:cNvSpPr/>
          <p:nvPr/>
        </p:nvSpPr>
        <p:spPr>
          <a:xfrm rot="-228789">
            <a:off x="2551933" y="2784738"/>
            <a:ext cx="6854481" cy="2266677"/>
          </a:xfrm>
          <a:custGeom>
            <a:avLst/>
            <a:gdLst/>
            <a:ahLst/>
            <a:cxnLst/>
            <a:rect l="l" t="t" r="r" b="b"/>
            <a:pathLst>
              <a:path w="66595" h="22022" extrusionOk="0">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569875" y="179925"/>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a:t>Struttura dell’analisi</a:t>
            </a:r>
            <a:endParaRPr sz="3200" dirty="0"/>
          </a:p>
        </p:txBody>
      </p:sp>
      <p:sp>
        <p:nvSpPr>
          <p:cNvPr id="166" name="Google Shape;166;p27"/>
          <p:cNvSpPr txBox="1">
            <a:spLocks noGrp="1"/>
          </p:cNvSpPr>
          <p:nvPr>
            <p:ph type="subTitle" idx="1"/>
          </p:nvPr>
        </p:nvSpPr>
        <p:spPr>
          <a:xfrm>
            <a:off x="568009" y="752625"/>
            <a:ext cx="4052700" cy="37822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dirty="0">
                <a:solidFill>
                  <a:schemeClr val="dk1"/>
                </a:solidFill>
              </a:rPr>
              <a:t>Il campo di applicazione scelto per l’analisi è stato la </a:t>
            </a:r>
            <a:r>
              <a:rPr lang="it-IT" dirty="0">
                <a:solidFill>
                  <a:srgbClr val="DAFA72"/>
                </a:solidFill>
              </a:rPr>
              <a:t>Teoria dei Grafi</a:t>
            </a:r>
            <a:r>
              <a:rPr lang="it-IT" dirty="0">
                <a:solidFill>
                  <a:schemeClr val="dk1"/>
                </a:solidFill>
              </a:rPr>
              <a:t>, motivo per cui si è reso necessario l’utilizzo della libreria </a:t>
            </a:r>
            <a:r>
              <a:rPr lang="it-IT" b="1" dirty="0">
                <a:solidFill>
                  <a:srgbClr val="DAFA72"/>
                </a:solidFill>
              </a:rPr>
              <a:t>NetworkX</a:t>
            </a:r>
            <a:r>
              <a:rPr lang="it-IT" dirty="0">
                <a:solidFill>
                  <a:schemeClr val="dk1"/>
                </a:solidFill>
              </a:rPr>
              <a:t>.</a:t>
            </a:r>
          </a:p>
          <a:p>
            <a:pPr marL="0" lvl="0" indent="0" algn="l" rtl="0">
              <a:spcBef>
                <a:spcPts val="0"/>
              </a:spcBef>
              <a:spcAft>
                <a:spcPts val="0"/>
              </a:spcAft>
              <a:buClr>
                <a:schemeClr val="dk1"/>
              </a:buClr>
              <a:buSzPts val="1100"/>
              <a:buFont typeface="Arial"/>
              <a:buNone/>
            </a:pPr>
            <a:endParaRPr lang="it-IT" dirty="0">
              <a:solidFill>
                <a:schemeClr val="dk1"/>
              </a:solidFill>
            </a:endParaRPr>
          </a:p>
          <a:p>
            <a:pPr marL="0" lvl="0" indent="0" algn="l" rtl="0">
              <a:spcBef>
                <a:spcPts val="0"/>
              </a:spcBef>
              <a:spcAft>
                <a:spcPts val="0"/>
              </a:spcAft>
              <a:buClr>
                <a:schemeClr val="dk1"/>
              </a:buClr>
              <a:buSzPts val="1100"/>
              <a:buFont typeface="Arial"/>
              <a:buNone/>
            </a:pPr>
            <a:r>
              <a:rPr lang="it-IT" dirty="0">
                <a:solidFill>
                  <a:schemeClr val="dk1"/>
                </a:solidFill>
              </a:rPr>
              <a:t>Per semplificare l’analisi e renderla maggiormente leggibile, il paese viene suddiviso in due zone: </a:t>
            </a:r>
          </a:p>
          <a:p>
            <a:pPr marL="0" lvl="0" indent="0" algn="l" rtl="0">
              <a:spcBef>
                <a:spcPts val="0"/>
              </a:spcBef>
              <a:spcAft>
                <a:spcPts val="0"/>
              </a:spcAft>
              <a:buClr>
                <a:schemeClr val="dk1"/>
              </a:buClr>
              <a:buSzPts val="1100"/>
              <a:buFont typeface="Arial"/>
              <a:buNone/>
            </a:pPr>
            <a:endParaRPr dirty="0">
              <a:solidFill>
                <a:schemeClr val="dk1"/>
              </a:solidFill>
            </a:endParaRPr>
          </a:p>
          <a:p>
            <a:pPr marL="457200" lvl="0" indent="-304800" algn="l" rtl="0">
              <a:spcBef>
                <a:spcPts val="0"/>
              </a:spcBef>
              <a:spcAft>
                <a:spcPts val="0"/>
              </a:spcAft>
              <a:buSzPts val="1200"/>
              <a:buChar char="●"/>
            </a:pPr>
            <a:r>
              <a:rPr lang="it-IT" dirty="0">
                <a:solidFill>
                  <a:schemeClr val="dk1"/>
                </a:solidFill>
              </a:rPr>
              <a:t>Stato di New York</a:t>
            </a:r>
            <a:endParaRPr dirty="0">
              <a:solidFill>
                <a:schemeClr val="dk1"/>
              </a:solidFill>
            </a:endParaRPr>
          </a:p>
          <a:p>
            <a:pPr marL="457200" lvl="0" indent="-304800" algn="l" rtl="0">
              <a:spcBef>
                <a:spcPts val="0"/>
              </a:spcBef>
              <a:spcAft>
                <a:spcPts val="0"/>
              </a:spcAft>
              <a:buSzPts val="1200"/>
              <a:buChar char="●"/>
            </a:pPr>
            <a:r>
              <a:rPr lang="en" dirty="0">
                <a:solidFill>
                  <a:schemeClr val="dk1"/>
                </a:solidFill>
              </a:rPr>
              <a:t>Città di New York</a:t>
            </a:r>
          </a:p>
          <a:p>
            <a:pPr marL="152400" indent="0">
              <a:buNone/>
            </a:pPr>
            <a:endParaRPr lang="en" dirty="0">
              <a:solidFill>
                <a:schemeClr val="dk1"/>
              </a:solidFill>
            </a:endParaRPr>
          </a:p>
          <a:p>
            <a:pPr marL="152400" indent="0">
              <a:buNone/>
            </a:pPr>
            <a:r>
              <a:rPr lang="it-IT" dirty="0">
                <a:solidFill>
                  <a:schemeClr val="dk1"/>
                </a:solidFill>
              </a:rPr>
              <a:t>Sempre per lo stesso motivo, vengono prese in considerazione solo i nodi dei </a:t>
            </a:r>
            <a:r>
              <a:rPr lang="it-IT" dirty="0">
                <a:solidFill>
                  <a:srgbClr val="DAFA72"/>
                </a:solidFill>
              </a:rPr>
              <a:t>network</a:t>
            </a:r>
            <a:r>
              <a:rPr lang="it-IT" dirty="0">
                <a:solidFill>
                  <a:schemeClr val="dk1"/>
                </a:solidFill>
              </a:rPr>
              <a:t> maggiormente presenti: </a:t>
            </a:r>
          </a:p>
          <a:p>
            <a:pPr marL="152400" indent="0">
              <a:buNone/>
            </a:pPr>
            <a:endParaRPr lang="it-IT" dirty="0">
              <a:solidFill>
                <a:schemeClr val="dk1"/>
              </a:solidFill>
            </a:endParaRPr>
          </a:p>
          <a:p>
            <a:pPr marL="457200" lvl="0" indent="-304800" algn="l" rtl="0">
              <a:spcBef>
                <a:spcPts val="0"/>
              </a:spcBef>
              <a:spcAft>
                <a:spcPts val="0"/>
              </a:spcAft>
              <a:buSzPts val="1200"/>
              <a:buChar char="●"/>
            </a:pPr>
            <a:r>
              <a:rPr lang="it-IT" dirty="0">
                <a:solidFill>
                  <a:schemeClr val="dk1"/>
                </a:solidFill>
              </a:rPr>
              <a:t>Tesla</a:t>
            </a:r>
          </a:p>
          <a:p>
            <a:pPr marL="457200" lvl="0" indent="-304800" algn="l" rtl="0">
              <a:spcBef>
                <a:spcPts val="0"/>
              </a:spcBef>
              <a:spcAft>
                <a:spcPts val="0"/>
              </a:spcAft>
              <a:buSzPts val="1200"/>
              <a:buChar char="●"/>
            </a:pPr>
            <a:r>
              <a:rPr lang="it-IT" dirty="0" err="1">
                <a:solidFill>
                  <a:schemeClr val="dk1"/>
                </a:solidFill>
              </a:rPr>
              <a:t>ChargePoint</a:t>
            </a:r>
            <a:endParaRPr lang="it-IT" dirty="0">
              <a:solidFill>
                <a:schemeClr val="dk1"/>
              </a:solidFill>
            </a:endParaRPr>
          </a:p>
          <a:p>
            <a:pPr marL="457200" lvl="0" indent="-304800" algn="l" rtl="0">
              <a:spcBef>
                <a:spcPts val="0"/>
              </a:spcBef>
              <a:spcAft>
                <a:spcPts val="0"/>
              </a:spcAft>
              <a:buSzPts val="1200"/>
              <a:buChar char="●"/>
            </a:pPr>
            <a:r>
              <a:rPr lang="it-IT" dirty="0">
                <a:solidFill>
                  <a:schemeClr val="dk1"/>
                </a:solidFill>
              </a:rPr>
              <a:t>Blink (o Livingston, a seconda che l’analisi riguardi la città o l’intero Stato)</a:t>
            </a:r>
          </a:p>
          <a:p>
            <a:pPr marL="152400" lvl="0" indent="0" algn="l" rtl="0">
              <a:spcBef>
                <a:spcPts val="0"/>
              </a:spcBef>
              <a:spcAft>
                <a:spcPts val="0"/>
              </a:spcAft>
              <a:buSzPts val="1200"/>
              <a:buNone/>
            </a:pPr>
            <a:endParaRPr dirty="0">
              <a:solidFill>
                <a:schemeClr val="dk1"/>
              </a:solidFill>
            </a:endParaRPr>
          </a:p>
        </p:txBody>
      </p:sp>
      <p:sp>
        <p:nvSpPr>
          <p:cNvPr id="168" name="Google Shape;168;p27"/>
          <p:cNvSpPr/>
          <p:nvPr/>
        </p:nvSpPr>
        <p:spPr>
          <a:xfrm rot="1605648">
            <a:off x="-1073526" y="3972575"/>
            <a:ext cx="4250724" cy="1714294"/>
          </a:xfrm>
          <a:custGeom>
            <a:avLst/>
            <a:gdLst/>
            <a:ahLst/>
            <a:cxnLst/>
            <a:rect l="l" t="t" r="r" b="b"/>
            <a:pathLst>
              <a:path w="57732" h="23283" extrusionOk="0">
                <a:moveTo>
                  <a:pt x="12593" y="1"/>
                </a:moveTo>
                <a:cubicBezTo>
                  <a:pt x="11784" y="1"/>
                  <a:pt x="11041" y="535"/>
                  <a:pt x="10658" y="1334"/>
                </a:cubicBezTo>
                <a:cubicBezTo>
                  <a:pt x="10389" y="1899"/>
                  <a:pt x="10254" y="2515"/>
                  <a:pt x="10176" y="3127"/>
                </a:cubicBezTo>
                <a:cubicBezTo>
                  <a:pt x="10052" y="4044"/>
                  <a:pt x="10016" y="4977"/>
                  <a:pt x="9943" y="5900"/>
                </a:cubicBezTo>
                <a:cubicBezTo>
                  <a:pt x="9782" y="7921"/>
                  <a:pt x="9627" y="9948"/>
                  <a:pt x="9466" y="11969"/>
                </a:cubicBezTo>
                <a:cubicBezTo>
                  <a:pt x="9311" y="13933"/>
                  <a:pt x="9202" y="15903"/>
                  <a:pt x="8995" y="17862"/>
                </a:cubicBezTo>
                <a:cubicBezTo>
                  <a:pt x="8813" y="19520"/>
                  <a:pt x="8378" y="21308"/>
                  <a:pt x="6927" y="22319"/>
                </a:cubicBezTo>
                <a:cubicBezTo>
                  <a:pt x="6425" y="22671"/>
                  <a:pt x="5827" y="22896"/>
                  <a:pt x="5220" y="22896"/>
                </a:cubicBezTo>
                <a:cubicBezTo>
                  <a:pt x="5030" y="22896"/>
                  <a:pt x="4840" y="22874"/>
                  <a:pt x="4651" y="22827"/>
                </a:cubicBezTo>
                <a:cubicBezTo>
                  <a:pt x="3941" y="22645"/>
                  <a:pt x="3371" y="22158"/>
                  <a:pt x="2951" y="21578"/>
                </a:cubicBezTo>
                <a:cubicBezTo>
                  <a:pt x="2019" y="20272"/>
                  <a:pt x="1853" y="18665"/>
                  <a:pt x="1417" y="17167"/>
                </a:cubicBezTo>
                <a:cubicBezTo>
                  <a:pt x="1194" y="16416"/>
                  <a:pt x="904" y="15690"/>
                  <a:pt x="438" y="15058"/>
                </a:cubicBezTo>
                <a:cubicBezTo>
                  <a:pt x="395" y="14999"/>
                  <a:pt x="335" y="14975"/>
                  <a:pt x="276" y="14975"/>
                </a:cubicBezTo>
                <a:cubicBezTo>
                  <a:pt x="136" y="14975"/>
                  <a:pt x="0" y="15111"/>
                  <a:pt x="106" y="15250"/>
                </a:cubicBezTo>
                <a:lnTo>
                  <a:pt x="106" y="15255"/>
                </a:lnTo>
                <a:cubicBezTo>
                  <a:pt x="1127" y="16644"/>
                  <a:pt x="1226" y="18390"/>
                  <a:pt x="1744" y="19982"/>
                </a:cubicBezTo>
                <a:cubicBezTo>
                  <a:pt x="2169" y="21272"/>
                  <a:pt x="2946" y="22635"/>
                  <a:pt x="4294" y="23122"/>
                </a:cubicBezTo>
                <a:cubicBezTo>
                  <a:pt x="4599" y="23232"/>
                  <a:pt x="4907" y="23282"/>
                  <a:pt x="5213" y="23282"/>
                </a:cubicBezTo>
                <a:cubicBezTo>
                  <a:pt x="6322" y="23282"/>
                  <a:pt x="7392" y="22622"/>
                  <a:pt x="8082" y="21749"/>
                </a:cubicBezTo>
                <a:cubicBezTo>
                  <a:pt x="9145" y="20412"/>
                  <a:pt x="9326" y="18618"/>
                  <a:pt x="9461" y="16970"/>
                </a:cubicBezTo>
                <a:cubicBezTo>
                  <a:pt x="9788" y="12891"/>
                  <a:pt x="10099" y="8818"/>
                  <a:pt x="10420" y="4739"/>
                </a:cubicBezTo>
                <a:cubicBezTo>
                  <a:pt x="10482" y="3936"/>
                  <a:pt x="10513" y="3127"/>
                  <a:pt x="10710" y="2344"/>
                </a:cubicBezTo>
                <a:cubicBezTo>
                  <a:pt x="10871" y="1722"/>
                  <a:pt x="11130" y="1044"/>
                  <a:pt x="11679" y="660"/>
                </a:cubicBezTo>
                <a:cubicBezTo>
                  <a:pt x="11976" y="451"/>
                  <a:pt x="12268" y="361"/>
                  <a:pt x="12550" y="361"/>
                </a:cubicBezTo>
                <a:cubicBezTo>
                  <a:pt x="13620" y="361"/>
                  <a:pt x="14527" y="1659"/>
                  <a:pt x="14872" y="2604"/>
                </a:cubicBezTo>
                <a:cubicBezTo>
                  <a:pt x="15541" y="4407"/>
                  <a:pt x="15623" y="6397"/>
                  <a:pt x="15820" y="8289"/>
                </a:cubicBezTo>
                <a:cubicBezTo>
                  <a:pt x="16002" y="10031"/>
                  <a:pt x="16256" y="11793"/>
                  <a:pt x="16971" y="13410"/>
                </a:cubicBezTo>
                <a:cubicBezTo>
                  <a:pt x="17935" y="15597"/>
                  <a:pt x="20014" y="17395"/>
                  <a:pt x="22346" y="17395"/>
                </a:cubicBezTo>
                <a:cubicBezTo>
                  <a:pt x="22959" y="17395"/>
                  <a:pt x="23590" y="17270"/>
                  <a:pt x="24222" y="16996"/>
                </a:cubicBezTo>
                <a:cubicBezTo>
                  <a:pt x="27155" y="15726"/>
                  <a:pt x="28472" y="12523"/>
                  <a:pt x="30633" y="10378"/>
                </a:cubicBezTo>
                <a:cubicBezTo>
                  <a:pt x="31750" y="9276"/>
                  <a:pt x="33107" y="8488"/>
                  <a:pt x="34688" y="8488"/>
                </a:cubicBezTo>
                <a:cubicBezTo>
                  <a:pt x="34780" y="8488"/>
                  <a:pt x="34872" y="8491"/>
                  <a:pt x="34966" y="8496"/>
                </a:cubicBezTo>
                <a:cubicBezTo>
                  <a:pt x="36749" y="8595"/>
                  <a:pt x="38381" y="9486"/>
                  <a:pt x="40009" y="10129"/>
                </a:cubicBezTo>
                <a:cubicBezTo>
                  <a:pt x="41743" y="10816"/>
                  <a:pt x="43587" y="11147"/>
                  <a:pt x="45430" y="11147"/>
                </a:cubicBezTo>
                <a:cubicBezTo>
                  <a:pt x="49414" y="11147"/>
                  <a:pt x="53395" y="9602"/>
                  <a:pt x="56262" y="6771"/>
                </a:cubicBezTo>
                <a:cubicBezTo>
                  <a:pt x="56754" y="6283"/>
                  <a:pt x="57205" y="5760"/>
                  <a:pt x="57625" y="5205"/>
                </a:cubicBezTo>
                <a:cubicBezTo>
                  <a:pt x="57731" y="5066"/>
                  <a:pt x="57594" y="4927"/>
                  <a:pt x="57451" y="4927"/>
                </a:cubicBezTo>
                <a:cubicBezTo>
                  <a:pt x="57392" y="4927"/>
                  <a:pt x="57332" y="4951"/>
                  <a:pt x="57288" y="5008"/>
                </a:cubicBezTo>
                <a:cubicBezTo>
                  <a:pt x="54532" y="8667"/>
                  <a:pt x="49955" y="10780"/>
                  <a:pt x="45397" y="10780"/>
                </a:cubicBezTo>
                <a:cubicBezTo>
                  <a:pt x="44118" y="10780"/>
                  <a:pt x="42840" y="10614"/>
                  <a:pt x="41605" y="10269"/>
                </a:cubicBezTo>
                <a:cubicBezTo>
                  <a:pt x="39307" y="9625"/>
                  <a:pt x="37000" y="8120"/>
                  <a:pt x="34621" y="8120"/>
                </a:cubicBezTo>
                <a:cubicBezTo>
                  <a:pt x="33861" y="8120"/>
                  <a:pt x="33094" y="8273"/>
                  <a:pt x="32317" y="8657"/>
                </a:cubicBezTo>
                <a:cubicBezTo>
                  <a:pt x="29503" y="10046"/>
                  <a:pt x="28244" y="13218"/>
                  <a:pt x="26041" y="15291"/>
                </a:cubicBezTo>
                <a:cubicBezTo>
                  <a:pt x="25009" y="16261"/>
                  <a:pt x="23725" y="17026"/>
                  <a:pt x="22292" y="17026"/>
                </a:cubicBezTo>
                <a:cubicBezTo>
                  <a:pt x="22162" y="17026"/>
                  <a:pt x="22032" y="17019"/>
                  <a:pt x="21900" y="17007"/>
                </a:cubicBezTo>
                <a:cubicBezTo>
                  <a:pt x="20314" y="16856"/>
                  <a:pt x="18915" y="15804"/>
                  <a:pt x="18028" y="14524"/>
                </a:cubicBezTo>
                <a:cubicBezTo>
                  <a:pt x="15945" y="11513"/>
                  <a:pt x="16370" y="7589"/>
                  <a:pt x="15686" y="4164"/>
                </a:cubicBezTo>
                <a:cubicBezTo>
                  <a:pt x="15406" y="2749"/>
                  <a:pt x="14924" y="1075"/>
                  <a:pt x="13597" y="287"/>
                </a:cubicBezTo>
                <a:cubicBezTo>
                  <a:pt x="13265" y="90"/>
                  <a:pt x="12923" y="1"/>
                  <a:pt x="125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rot="9012884">
            <a:off x="5031861" y="-970375"/>
            <a:ext cx="2905232" cy="2873300"/>
          </a:xfrm>
          <a:custGeom>
            <a:avLst/>
            <a:gdLst/>
            <a:ahLst/>
            <a:cxnLst/>
            <a:rect l="l" t="t" r="r" b="b"/>
            <a:pathLst>
              <a:path w="36483" h="36082" extrusionOk="0">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egnaposto immagine 2">
            <a:extLst>
              <a:ext uri="{FF2B5EF4-FFF2-40B4-BE49-F238E27FC236}">
                <a16:creationId xmlns:a16="http://schemas.microsoft.com/office/drawing/2014/main" id="{4F24E008-E4B8-16EC-97B3-72BE52AF38DD}"/>
              </a:ext>
            </a:extLst>
          </p:cNvPr>
          <p:cNvSpPr>
            <a:spLocks noGrp="1"/>
          </p:cNvSpPr>
          <p:nvPr>
            <p:ph type="pic" idx="2"/>
          </p:nvPr>
        </p:nvSpPr>
        <p:spPr/>
      </p:sp>
      <p:pic>
        <p:nvPicPr>
          <p:cNvPr id="4" name="Google Shape;374;p42">
            <a:extLst>
              <a:ext uri="{FF2B5EF4-FFF2-40B4-BE49-F238E27FC236}">
                <a16:creationId xmlns:a16="http://schemas.microsoft.com/office/drawing/2014/main" id="{BAC32BA0-FADC-9F59-88E4-FBFA23783D6B}"/>
              </a:ext>
            </a:extLst>
          </p:cNvPr>
          <p:cNvPicPr preferRelativeResize="0">
            <a:picLocks/>
          </p:cNvPicPr>
          <p:nvPr/>
        </p:nvPicPr>
        <p:blipFill rotWithShape="1">
          <a:blip r:embed="rId3">
            <a:alphaModFix/>
          </a:blip>
          <a:srcRect l="15891" r="39205"/>
          <a:stretch/>
        </p:blipFill>
        <p:spPr>
          <a:xfrm>
            <a:off x="5634259" y="0"/>
            <a:ext cx="3507900" cy="5143500"/>
          </a:xfrm>
          <a:prstGeom prst="rect">
            <a:avLst/>
          </a:prstGeom>
          <a:noFill/>
          <a:ln>
            <a:noFill/>
          </a:ln>
        </p:spPr>
      </p:pic>
    </p:spTree>
    <p:extLst>
      <p:ext uri="{BB962C8B-B14F-4D97-AF65-F5344CB8AC3E}">
        <p14:creationId xmlns:p14="http://schemas.microsoft.com/office/powerpoint/2010/main" val="40612906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visualization</a:t>
            </a:r>
            <a:endParaRPr dirty="0"/>
          </a:p>
        </p:txBody>
      </p:sp>
      <p:sp>
        <p:nvSpPr>
          <p:cNvPr id="273" name="Google Shape;273;p35"/>
          <p:cNvSpPr/>
          <p:nvPr/>
        </p:nvSpPr>
        <p:spPr>
          <a:xfrm rot="2306160">
            <a:off x="6222689" y="929399"/>
            <a:ext cx="4649105" cy="523454"/>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07F5DD7A-0686-BEE2-D305-847F6A0284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176257"/>
            <a:ext cx="3561743" cy="20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C14199D6-1A2B-EF15-B41D-FBB6C2F21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4828" r="3185" b="7516"/>
          <a:stretch>
            <a:fillRect/>
          </a:stretch>
        </p:blipFill>
        <p:spPr bwMode="auto">
          <a:xfrm>
            <a:off x="5018048" y="2212489"/>
            <a:ext cx="3627345" cy="252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25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4098" name="Picture 2">
            <a:extLst>
              <a:ext uri="{FF2B5EF4-FFF2-40B4-BE49-F238E27FC236}">
                <a16:creationId xmlns:a16="http://schemas.microsoft.com/office/drawing/2014/main" id="{95A1217E-76BB-E15F-9480-308E4087F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1221861"/>
            <a:ext cx="6546308" cy="3292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Google Shape;25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Plot su Mappa con </a:t>
            </a:r>
            <a:r>
              <a:rPr lang="it-IT" dirty="0" err="1"/>
              <a:t>Folium</a:t>
            </a:r>
            <a:endParaRPr dirty="0"/>
          </a:p>
        </p:txBody>
      </p:sp>
      <p:sp>
        <p:nvSpPr>
          <p:cNvPr id="273" name="Google Shape;273;p35"/>
          <p:cNvSpPr/>
          <p:nvPr/>
        </p:nvSpPr>
        <p:spPr>
          <a:xfrm rot="2306160">
            <a:off x="-1070209" y="4668776"/>
            <a:ext cx="4649105" cy="523454"/>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73;p35">
            <a:extLst>
              <a:ext uri="{FF2B5EF4-FFF2-40B4-BE49-F238E27FC236}">
                <a16:creationId xmlns:a16="http://schemas.microsoft.com/office/drawing/2014/main" id="{7F12C80E-A2BC-3BCF-EB9D-6C5A31EDDD7B}"/>
              </a:ext>
            </a:extLst>
          </p:cNvPr>
          <p:cNvSpPr/>
          <p:nvPr/>
        </p:nvSpPr>
        <p:spPr>
          <a:xfrm rot="2306160">
            <a:off x="6003381" y="755998"/>
            <a:ext cx="4649105" cy="523454"/>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86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5665551" y="2112177"/>
            <a:ext cx="4383600" cy="13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 Risultati</a:t>
            </a:r>
            <a:endParaRPr dirty="0"/>
          </a:p>
        </p:txBody>
      </p:sp>
      <p:sp>
        <p:nvSpPr>
          <p:cNvPr id="175" name="Google Shape;175;p28"/>
          <p:cNvSpPr txBox="1">
            <a:spLocks noGrp="1"/>
          </p:cNvSpPr>
          <p:nvPr>
            <p:ph type="title" idx="2"/>
          </p:nvPr>
        </p:nvSpPr>
        <p:spPr>
          <a:xfrm>
            <a:off x="5681911" y="1463178"/>
            <a:ext cx="118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77" name="Google Shape;177;p28"/>
          <p:cNvSpPr/>
          <p:nvPr/>
        </p:nvSpPr>
        <p:spPr>
          <a:xfrm rot="8868196" flipH="1">
            <a:off x="2499619" y="-143537"/>
            <a:ext cx="6727749" cy="1870387"/>
          </a:xfrm>
          <a:custGeom>
            <a:avLst/>
            <a:gdLst/>
            <a:ahLst/>
            <a:cxnLst/>
            <a:rect l="l" t="t" r="r" b="b"/>
            <a:pathLst>
              <a:path w="85078" h="24380" extrusionOk="0">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4900844" y="3831604"/>
            <a:ext cx="4662959" cy="1311896"/>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a:extLst>
              <a:ext uri="{FF2B5EF4-FFF2-40B4-BE49-F238E27FC236}">
                <a16:creationId xmlns:a16="http://schemas.microsoft.com/office/drawing/2014/main" id="{F60E9FC0-6E41-7432-D951-F749C2AC14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715" r="21589"/>
          <a:stretch/>
        </p:blipFill>
        <p:spPr bwMode="auto">
          <a:xfrm>
            <a:off x="247517" y="0"/>
            <a:ext cx="3995641"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53286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9"/>
          <p:cNvSpPr txBox="1">
            <a:spLocks noGrp="1"/>
          </p:cNvSpPr>
          <p:nvPr>
            <p:ph type="title"/>
          </p:nvPr>
        </p:nvSpPr>
        <p:spPr>
          <a:xfrm>
            <a:off x="720000" y="445025"/>
            <a:ext cx="5561854" cy="572700"/>
          </a:xfrm>
          <a:prstGeom prst="rect">
            <a:avLst/>
          </a:prstGeom>
        </p:spPr>
        <p:txBody>
          <a:bodyPr spcFirstLastPara="1" wrap="square" lIns="91425" tIns="91425" rIns="91425" bIns="91425" anchor="t" anchorCtr="0">
            <a:noAutofit/>
          </a:bodyPr>
          <a:lstStyle/>
          <a:p>
            <a:r>
              <a:rPr lang="it-IT" dirty="0"/>
              <a:t>I grafi</a:t>
            </a:r>
            <a:br>
              <a:rPr lang="it-IT" dirty="0"/>
            </a:br>
            <a:br>
              <a:rPr lang="it-IT" sz="1200" dirty="0"/>
            </a:br>
            <a:endParaRPr dirty="0"/>
          </a:p>
        </p:txBody>
      </p:sp>
      <p:sp>
        <p:nvSpPr>
          <p:cNvPr id="186" name="Google Shape;186;p29"/>
          <p:cNvSpPr txBox="1">
            <a:spLocks noGrp="1"/>
          </p:cNvSpPr>
          <p:nvPr>
            <p:ph type="subTitle" idx="2"/>
          </p:nvPr>
        </p:nvSpPr>
        <p:spPr>
          <a:xfrm>
            <a:off x="776027" y="1291086"/>
            <a:ext cx="4908848" cy="18419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Viene definita una funzione (</a:t>
            </a:r>
            <a:r>
              <a:rPr lang="it-IT" i="1" dirty="0" err="1">
                <a:solidFill>
                  <a:srgbClr val="DAFA72"/>
                </a:solidFill>
              </a:rPr>
              <a:t>create_graphs</a:t>
            </a:r>
            <a:r>
              <a:rPr lang="it-IT" i="1" dirty="0"/>
              <a:t>), </a:t>
            </a:r>
            <a:r>
              <a:rPr lang="it-IT" dirty="0"/>
              <a:t>permette di tracciare i grafi e i relativi </a:t>
            </a:r>
            <a:r>
              <a:rPr lang="it-IT" dirty="0" err="1"/>
              <a:t>edge</a:t>
            </a:r>
            <a:r>
              <a:rPr lang="it-IT" dirty="0"/>
              <a:t> tra i nodi più prossimi.</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La vicinanza geografica viene usata come </a:t>
            </a:r>
            <a:r>
              <a:rPr lang="it-IT" dirty="0">
                <a:solidFill>
                  <a:srgbClr val="DAFA72"/>
                </a:solidFill>
              </a:rPr>
              <a:t>legame</a:t>
            </a:r>
            <a:r>
              <a:rPr lang="it-IT" dirty="0"/>
              <a:t> tra una coppia di nodi in modo da simulare la situazione in cui un utente si trovi con scarsa autonomia a dover ricercare la stazione più prossima.</a:t>
            </a:r>
          </a:p>
          <a:p>
            <a:pPr marL="0" lvl="0" indent="0" algn="l" rtl="0">
              <a:spcBef>
                <a:spcPts val="0"/>
              </a:spcBef>
              <a:spcAft>
                <a:spcPts val="0"/>
              </a:spcAft>
              <a:buNone/>
            </a:pPr>
            <a:endParaRPr lang="it-IT" dirty="0"/>
          </a:p>
          <a:p>
            <a:pPr marL="0" lvl="0" indent="0" algn="l" rtl="0">
              <a:spcBef>
                <a:spcPts val="0"/>
              </a:spcBef>
              <a:spcAft>
                <a:spcPts val="0"/>
              </a:spcAft>
              <a:buNone/>
            </a:pPr>
            <a:r>
              <a:rPr lang="it-IT" b="1" dirty="0">
                <a:solidFill>
                  <a:srgbClr val="DAFA72"/>
                </a:solidFill>
              </a:rPr>
              <a:t>Criterio</a:t>
            </a:r>
            <a:r>
              <a:rPr lang="it-IT" dirty="0"/>
              <a:t>: che la distanza tra i nodi debba essere inferiore a </a:t>
            </a:r>
            <a:r>
              <a:rPr lang="it-IT" dirty="0">
                <a:solidFill>
                  <a:srgbClr val="DAFA72"/>
                </a:solidFill>
              </a:rPr>
              <a:t>2km</a:t>
            </a:r>
            <a:r>
              <a:rPr lang="it-IT" dirty="0"/>
              <a:t>, per l’analisi riguardante la città, e </a:t>
            </a:r>
            <a:r>
              <a:rPr lang="it-IT" dirty="0">
                <a:solidFill>
                  <a:srgbClr val="DAFA72"/>
                </a:solidFill>
              </a:rPr>
              <a:t>100km</a:t>
            </a:r>
            <a:r>
              <a:rPr lang="it-IT" dirty="0"/>
              <a:t> per l’analisi sullo Stato, in modo da differenziare in base all’area da analizzare. </a:t>
            </a:r>
            <a:endParaRPr dirty="0"/>
          </a:p>
        </p:txBody>
      </p:sp>
      <p:sp>
        <p:nvSpPr>
          <p:cNvPr id="188" name="Google Shape;188;p29"/>
          <p:cNvSpPr/>
          <p:nvPr/>
        </p:nvSpPr>
        <p:spPr>
          <a:xfrm rot="-8100000" flipH="1">
            <a:off x="5853629" y="-373306"/>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CDDDC"/>
              </a:solidFill>
            </a:endParaRPr>
          </a:p>
        </p:txBody>
      </p:sp>
      <p:sp>
        <p:nvSpPr>
          <p:cNvPr id="189" name="Google Shape;189;p29"/>
          <p:cNvSpPr/>
          <p:nvPr/>
        </p:nvSpPr>
        <p:spPr>
          <a:xfrm rot="-1111442">
            <a:off x="6737607" y="4605699"/>
            <a:ext cx="3788892" cy="1065982"/>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Rectangle 4">
            <a:extLst>
              <a:ext uri="{FF2B5EF4-FFF2-40B4-BE49-F238E27FC236}">
                <a16:creationId xmlns:a16="http://schemas.microsoft.com/office/drawing/2014/main" id="{34787CB7-1466-193A-8E5A-152E53131A2F}"/>
              </a:ext>
            </a:extLst>
          </p:cNvPr>
          <p:cNvSpPr txBox="1">
            <a:spLocks noChangeArrowheads="1"/>
          </p:cNvSpPr>
          <p:nvPr/>
        </p:nvSpPr>
        <p:spPr bwMode="auto">
          <a:xfrm>
            <a:off x="5760772" y="1663590"/>
            <a:ext cx="3283991" cy="26886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228528" tIns="45720" rIns="91440" bIns="45720" numCol="1" anchor="ctr" anchorCtr="0" compatLnSpc="1">
            <a:prstTxWarp prst="textNoShape">
              <a:avLst/>
            </a:prstTxWarp>
            <a:spAutoFit/>
          </a:bodyPr>
          <a:lstStyle>
            <a:defPPr marR="0" lvl="0" algn="l" rtl="0">
              <a:lnSpc>
                <a:spcPct val="100000"/>
              </a:lnSpc>
              <a:spcBef>
                <a:spcPts val="0"/>
              </a:spcBef>
              <a:spcAft>
                <a:spcPts val="0"/>
              </a:spcAft>
            </a:defPPr>
            <a:lvl1pPr marL="457200" marR="0" lvl="0" indent="-304800" algn="l"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1pPr>
            <a:lvl2pPr marL="457200" marR="0" lvl="1"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2pPr>
            <a:lvl3pPr marL="914400" marR="0" lvl="2"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3pPr>
            <a:lvl4pPr marL="1371600" marR="0" lvl="3"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4pPr>
            <a:lvl5pPr marL="1828800" marR="0" lvl="4"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5pPr>
            <a:lvl6pPr marL="2286000" marR="0" lvl="5"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6pPr>
            <a:lvl7pPr marL="2743200" marR="0" lvl="6"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7pPr>
            <a:lvl8pPr marL="3200400" marR="0" lvl="7"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8pPr>
            <a:lvl9pPr marL="3657600" marR="0" lvl="8" indent="-304800" algn="ctr" rtl="0" eaLnBrk="0" fontAlgn="base" hangingPunct="0">
              <a:lnSpc>
                <a:spcPct val="100000"/>
              </a:lnSpc>
              <a:spcBef>
                <a:spcPct val="0"/>
              </a:spcBef>
              <a:spcAft>
                <a:spcPct val="0"/>
              </a:spcAft>
              <a:buClr>
                <a:schemeClr val="dk1"/>
              </a:buClr>
              <a:buSzPts val="1200"/>
              <a:buFont typeface="DM Sans"/>
              <a:buNone/>
              <a:tabLst>
                <a:tab pos="457200" algn="l"/>
              </a:tabLst>
              <a:defRPr sz="1200" b="0" i="0" u="none" strike="noStrike" cap="none">
                <a:solidFill>
                  <a:schemeClr val="tx1"/>
                </a:solidFill>
                <a:latin typeface="Arial" panose="020B0604020202020204" pitchFamily="34" charset="0"/>
                <a:ea typeface="DM Sans"/>
                <a:cs typeface="DM Sans"/>
                <a:sym typeface="DM Sans"/>
              </a:defRPr>
            </a:lvl9pPr>
          </a:lstStyle>
          <a:p>
            <a:pPr marL="0" lvl="1" indent="0" algn="l">
              <a:buClrTx/>
              <a:buSzTx/>
              <a:buFontTx/>
              <a:buChar char="•"/>
            </a:pPr>
            <a:r>
              <a:rPr lang="it-IT" altLang="it-IT" sz="600" dirty="0">
                <a:solidFill>
                  <a:srgbClr val="000000"/>
                </a:solidFill>
                <a:ea typeface="Times New Roman" panose="02020603050405020304" pitchFamily="18" charset="0"/>
                <a:cs typeface="Courier New" panose="02070309020205020404" pitchFamily="49" charset="0"/>
              </a:rPr>
              <a:t>          </a:t>
            </a:r>
            <a:r>
              <a:rPr lang="it-IT" altLang="it-IT" sz="600" b="1" dirty="0" err="1">
                <a:solidFill>
                  <a:srgbClr val="006699"/>
                </a:solidFill>
                <a:latin typeface="Consolas" panose="020B0609020204030204" pitchFamily="49" charset="0"/>
                <a:ea typeface="Times New Roman" panose="02020603050405020304" pitchFamily="18" charset="0"/>
                <a:cs typeface="Courier New" panose="02070309020205020404" pitchFamily="49" charset="0"/>
              </a:rPr>
              <a:t>def</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create_graphs</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Group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dataframe</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by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year</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df_grouped</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df.groupby</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nsolas" panose="020B0609020204030204" pitchFamily="49" charset="0"/>
                <a:ea typeface="Times New Roman" panose="02020603050405020304" pitchFamily="18" charset="0"/>
              </a:rPr>
              <a:t> </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Create a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graph</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for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each</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with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only</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values</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up to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that</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year</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for</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df_year</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in</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df_grouped</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Filter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dataframe</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to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only</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include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rows</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up to the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current</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year</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df_filtered</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&lt;</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nsolas" panose="020B0609020204030204" pitchFamily="49" charset="0"/>
                <a:ea typeface="Times New Roman" panose="02020603050405020304" pitchFamily="18" charset="0"/>
              </a:rPr>
              <a:t> </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Initialize</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graph</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G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nx.Graph</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nsolas" panose="020B0609020204030204" pitchFamily="49" charset="0"/>
                <a:ea typeface="Times New Roman" panose="02020603050405020304" pitchFamily="18" charset="0"/>
              </a:rPr>
              <a:t> </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Add</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nodes</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to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graph</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for</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i,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row</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in</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df_filtered.iterrows</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G.add_node</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(i,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pos</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row</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Latitude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row</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Longitude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nsolas" panose="020B0609020204030204" pitchFamily="49" charset="0"/>
                <a:ea typeface="Times New Roman" panose="02020603050405020304" pitchFamily="18" charset="0"/>
              </a:rPr>
              <a:t> </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Add</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edges</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to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graph</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for</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i, row1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in</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df_filtered.iterrows</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for</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j, row2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in</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df_filtered.loc</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[row1.name</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9900"/>
                </a:solidFill>
                <a:latin typeface="Consolas" panose="020B0609020204030204" pitchFamily="49" charset="0"/>
                <a:ea typeface="Times New Roman" panose="02020603050405020304" pitchFamily="18" charset="0"/>
                <a:cs typeface="Courier New" panose="02070309020205020404" pitchFamily="49" charset="0"/>
              </a:rPr>
              <a:t>1</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iterrows</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p1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row1[[</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Latitude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Longitude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to_numpy</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p2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row2[[</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Latitude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Longitude</a:t>
            </a:r>
            <a:r>
              <a:rPr lang="it-IT" altLang="it-IT" sz="60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to_numpy</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dist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haversine</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(p1, p2)</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err="1">
                <a:solidFill>
                  <a:srgbClr val="006699"/>
                </a:solidFill>
                <a:latin typeface="Consolas" panose="020B0609020204030204" pitchFamily="49" charset="0"/>
                <a:ea typeface="Times New Roman" panose="02020603050405020304" pitchFamily="18" charset="0"/>
                <a:cs typeface="Courier New" panose="02070309020205020404" pitchFamily="49" charset="0"/>
              </a:rPr>
              <a:t>if</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dist</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&lt;</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a:solidFill>
                  <a:srgbClr val="009900"/>
                </a:solidFill>
                <a:latin typeface="Consolas" panose="020B0609020204030204" pitchFamily="49" charset="0"/>
                <a:ea typeface="Times New Roman" panose="02020603050405020304" pitchFamily="18" charset="0"/>
                <a:cs typeface="Courier New" panose="02070309020205020404" pitchFamily="49" charset="0"/>
              </a:rPr>
              <a:t>2</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G.add_edge</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(i, j)</a:t>
            </a:r>
            <a:endParaRPr lang="it-IT" altLang="it-IT" sz="300" dirty="0"/>
          </a:p>
          <a:p>
            <a:pPr marL="0" indent="0">
              <a:buClrTx/>
              <a:buSzTx/>
              <a:buFontTx/>
              <a:buChar char="•"/>
            </a:pPr>
            <a:r>
              <a:rPr lang="it-IT" altLang="it-IT" sz="600" dirty="0">
                <a:solidFill>
                  <a:srgbClr val="000000"/>
                </a:solidFill>
                <a:latin typeface="Consolas" panose="020B0609020204030204" pitchFamily="49" charset="0"/>
                <a:ea typeface="Times New Roman" panose="02020603050405020304" pitchFamily="18" charset="0"/>
              </a:rPr>
              <a:t> </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Yield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graph</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for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current</a:t>
            </a:r>
            <a:r>
              <a:rPr lang="it-IT" altLang="it-IT" sz="600" dirty="0">
                <a:solidFill>
                  <a:srgbClr val="008200"/>
                </a:solidFill>
                <a:latin typeface="Consolas" panose="020B0609020204030204" pitchFamily="49" charset="0"/>
                <a:ea typeface="Times New Roman" panose="02020603050405020304" pitchFamily="18" charset="0"/>
                <a:cs typeface="Courier New" panose="02070309020205020404" pitchFamily="49" charset="0"/>
              </a:rPr>
              <a:t> </a:t>
            </a:r>
            <a:r>
              <a:rPr lang="it-IT" altLang="it-IT" sz="600" dirty="0" err="1">
                <a:solidFill>
                  <a:srgbClr val="008200"/>
                </a:solidFill>
                <a:latin typeface="Consolas" panose="020B0609020204030204" pitchFamily="49" charset="0"/>
                <a:ea typeface="Times New Roman" panose="02020603050405020304" pitchFamily="18" charset="0"/>
                <a:cs typeface="Courier New" panose="02070309020205020404" pitchFamily="49" charset="0"/>
              </a:rPr>
              <a:t>year</a:t>
            </a:r>
            <a:endParaRPr lang="it-IT" altLang="it-IT" sz="300" dirty="0"/>
          </a:p>
          <a:p>
            <a:pPr marL="0" indent="0">
              <a:buClrTx/>
              <a:buSzTx/>
              <a:buFontTx/>
              <a:buChar char="•"/>
            </a:pPr>
            <a:r>
              <a:rPr lang="it-IT" altLang="it-IT" sz="600" dirty="0">
                <a:solidFill>
                  <a:srgbClr val="000000"/>
                </a:solidFill>
                <a:latin typeface="Courier New" panose="02070309020205020404" pitchFamily="49" charset="0"/>
                <a:ea typeface="Times New Roman" panose="02020603050405020304" pitchFamily="18" charset="0"/>
                <a:cs typeface="Courier New" panose="02070309020205020404" pitchFamily="49" charset="0"/>
              </a:rPr>
              <a:t>        </a:t>
            </a:r>
            <a:r>
              <a:rPr lang="it-IT" altLang="it-IT" sz="600" b="1" dirty="0">
                <a:solidFill>
                  <a:srgbClr val="006699"/>
                </a:solidFill>
                <a:latin typeface="Consolas" panose="020B0609020204030204" pitchFamily="49" charset="0"/>
                <a:ea typeface="Times New Roman" panose="02020603050405020304" pitchFamily="18" charset="0"/>
                <a:cs typeface="Courier New" panose="02070309020205020404" pitchFamily="49" charset="0"/>
              </a:rPr>
              <a:t>yield</a:t>
            </a:r>
            <a:r>
              <a:rPr lang="it-IT" altLang="it-IT" sz="600" dirty="0">
                <a:solidFill>
                  <a:srgbClr val="000000"/>
                </a:solidFill>
                <a:latin typeface="Consolas" panose="020B0609020204030204" pitchFamily="49" charset="0"/>
                <a:ea typeface="Times New Roman" panose="02020603050405020304" pitchFamily="18" charset="0"/>
              </a:rPr>
              <a:t> </a:t>
            </a:r>
            <a:r>
              <a:rPr lang="it-IT" altLang="it-IT" sz="60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year</a:t>
            </a:r>
            <a:r>
              <a:rPr lang="it-IT" altLang="it-IT" sz="60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G</a:t>
            </a:r>
            <a:endParaRPr lang="it-IT" altLang="it-IT" dirty="0"/>
          </a:p>
        </p:txBody>
      </p:sp>
    </p:spTree>
    <p:extLst>
      <p:ext uri="{BB962C8B-B14F-4D97-AF65-F5344CB8AC3E}">
        <p14:creationId xmlns:p14="http://schemas.microsoft.com/office/powerpoint/2010/main" val="2981295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9"/>
          <p:cNvSpPr txBox="1">
            <a:spLocks noGrp="1"/>
          </p:cNvSpPr>
          <p:nvPr>
            <p:ph type="title"/>
          </p:nvPr>
        </p:nvSpPr>
        <p:spPr>
          <a:xfrm>
            <a:off x="720000" y="445025"/>
            <a:ext cx="5561854" cy="572700"/>
          </a:xfrm>
          <a:prstGeom prst="rect">
            <a:avLst/>
          </a:prstGeom>
        </p:spPr>
        <p:txBody>
          <a:bodyPr spcFirstLastPara="1" wrap="square" lIns="91425" tIns="91425" rIns="91425" bIns="91425" anchor="t" anchorCtr="0">
            <a:noAutofit/>
          </a:bodyPr>
          <a:lstStyle/>
          <a:p>
            <a:r>
              <a:rPr lang="it-IT" dirty="0"/>
              <a:t>I grafi</a:t>
            </a:r>
            <a:br>
              <a:rPr lang="it-IT" dirty="0"/>
            </a:br>
            <a:br>
              <a:rPr lang="it-IT" sz="1200" dirty="0"/>
            </a:br>
            <a:endParaRPr dirty="0"/>
          </a:p>
        </p:txBody>
      </p:sp>
      <p:sp>
        <p:nvSpPr>
          <p:cNvPr id="188" name="Google Shape;188;p29"/>
          <p:cNvSpPr/>
          <p:nvPr/>
        </p:nvSpPr>
        <p:spPr>
          <a:xfrm rot="-8100000" flipH="1">
            <a:off x="6767278" y="-885564"/>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rot="-1111442">
            <a:off x="7356135" y="4517623"/>
            <a:ext cx="3788892" cy="1065982"/>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5">
            <a:extLst>
              <a:ext uri="{FF2B5EF4-FFF2-40B4-BE49-F238E27FC236}">
                <a16:creationId xmlns:a16="http://schemas.microsoft.com/office/drawing/2014/main" id="{B5807F4B-E7D2-CC9F-22AA-071982EAA0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5931"/>
          <a:stretch>
            <a:fillRect/>
          </a:stretch>
        </p:blipFill>
        <p:spPr bwMode="auto">
          <a:xfrm>
            <a:off x="366387" y="1102102"/>
            <a:ext cx="4874034" cy="3242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1B526140-554D-E7BF-2F96-A5F990F102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6407505" y="2571750"/>
            <a:ext cx="2509924" cy="1699759"/>
          </a:xfrm>
          <a:prstGeom prst="rect">
            <a:avLst/>
          </a:prstGeom>
          <a:noFill/>
          <a:extLst>
            <a:ext uri="{909E8E84-426E-40DD-AFC4-6F175D3DCCD1}">
              <a14:hiddenFill xmlns:a14="http://schemas.microsoft.com/office/drawing/2010/main">
                <a:solidFill>
                  <a:srgbClr val="FFFFFF"/>
                </a:solidFill>
              </a14:hiddenFill>
            </a:ext>
          </a:extLst>
        </p:spPr>
      </p:pic>
      <p:sp>
        <p:nvSpPr>
          <p:cNvPr id="5" name="Freccia a destra 4">
            <a:extLst>
              <a:ext uri="{FF2B5EF4-FFF2-40B4-BE49-F238E27FC236}">
                <a16:creationId xmlns:a16="http://schemas.microsoft.com/office/drawing/2014/main" id="{28A696C2-5271-2A0A-A01F-55D62ABF3AED}"/>
              </a:ext>
            </a:extLst>
          </p:cNvPr>
          <p:cNvSpPr/>
          <p:nvPr/>
        </p:nvSpPr>
        <p:spPr>
          <a:xfrm>
            <a:off x="5348921" y="3165347"/>
            <a:ext cx="932933" cy="572700"/>
          </a:xfrm>
          <a:prstGeom prst="rightArrow">
            <a:avLst/>
          </a:prstGeom>
          <a:solidFill>
            <a:srgbClr val="DAFA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DAFA72"/>
              </a:solidFill>
            </a:endParaRPr>
          </a:p>
        </p:txBody>
      </p:sp>
      <p:sp>
        <p:nvSpPr>
          <p:cNvPr id="6" name="CasellaDiTesto 5">
            <a:extLst>
              <a:ext uri="{FF2B5EF4-FFF2-40B4-BE49-F238E27FC236}">
                <a16:creationId xmlns:a16="http://schemas.microsoft.com/office/drawing/2014/main" id="{00E87639-0427-8D6C-C3F7-5D212E8795F4}"/>
              </a:ext>
            </a:extLst>
          </p:cNvPr>
          <p:cNvSpPr txBox="1"/>
          <p:nvPr/>
        </p:nvSpPr>
        <p:spPr>
          <a:xfrm>
            <a:off x="720000" y="1394460"/>
            <a:ext cx="1215480" cy="338554"/>
          </a:xfrm>
          <a:prstGeom prst="rect">
            <a:avLst/>
          </a:prstGeom>
          <a:noFill/>
        </p:spPr>
        <p:txBody>
          <a:bodyPr wrap="square" rtlCol="0">
            <a:spAutoFit/>
          </a:bodyPr>
          <a:lstStyle/>
          <a:p>
            <a:r>
              <a:rPr lang="it-IT" sz="1600" b="1" dirty="0">
                <a:latin typeface="DM Sans" pitchFamily="2" charset="0"/>
                <a:cs typeface="Times New Roman" panose="02020603050405020304" pitchFamily="18" charset="0"/>
              </a:rPr>
              <a:t>Stato</a:t>
            </a:r>
          </a:p>
        </p:txBody>
      </p:sp>
      <p:sp>
        <p:nvSpPr>
          <p:cNvPr id="7" name="CasellaDiTesto 6">
            <a:extLst>
              <a:ext uri="{FF2B5EF4-FFF2-40B4-BE49-F238E27FC236}">
                <a16:creationId xmlns:a16="http://schemas.microsoft.com/office/drawing/2014/main" id="{AF46F465-9F8E-0050-67A4-B8FF88E8DC44}"/>
              </a:ext>
            </a:extLst>
          </p:cNvPr>
          <p:cNvSpPr txBox="1"/>
          <p:nvPr/>
        </p:nvSpPr>
        <p:spPr>
          <a:xfrm>
            <a:off x="7898051" y="2665363"/>
            <a:ext cx="716280" cy="338554"/>
          </a:xfrm>
          <a:prstGeom prst="rect">
            <a:avLst/>
          </a:prstGeom>
          <a:noFill/>
        </p:spPr>
        <p:txBody>
          <a:bodyPr wrap="square" rtlCol="0">
            <a:spAutoFit/>
          </a:bodyPr>
          <a:lstStyle/>
          <a:p>
            <a:r>
              <a:rPr lang="it-IT" sz="1600" b="1" dirty="0">
                <a:latin typeface="DM Sans" pitchFamily="2" charset="0"/>
                <a:cs typeface="Times New Roman" panose="02020603050405020304" pitchFamily="18" charset="0"/>
              </a:rPr>
              <a:t>Città</a:t>
            </a:r>
          </a:p>
        </p:txBody>
      </p:sp>
    </p:spTree>
    <p:extLst>
      <p:ext uri="{BB962C8B-B14F-4D97-AF65-F5344CB8AC3E}">
        <p14:creationId xmlns:p14="http://schemas.microsoft.com/office/powerpoint/2010/main" val="9871911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 dati ottenuti</a:t>
            </a:r>
            <a:br>
              <a:rPr lang="it-IT" dirty="0"/>
            </a:br>
            <a:endParaRPr i="1" dirty="0"/>
          </a:p>
        </p:txBody>
      </p:sp>
      <p:sp>
        <p:nvSpPr>
          <p:cNvPr id="2" name="Sottotitolo 1">
            <a:extLst>
              <a:ext uri="{FF2B5EF4-FFF2-40B4-BE49-F238E27FC236}">
                <a16:creationId xmlns:a16="http://schemas.microsoft.com/office/drawing/2014/main" id="{CD9F822C-2ED8-AA76-F24F-D7EDB33E2525}"/>
              </a:ext>
            </a:extLst>
          </p:cNvPr>
          <p:cNvSpPr>
            <a:spLocks noGrp="1"/>
          </p:cNvSpPr>
          <p:nvPr>
            <p:ph type="subTitle" idx="1"/>
          </p:nvPr>
        </p:nvSpPr>
        <p:spPr>
          <a:xfrm>
            <a:off x="4336652" y="1653612"/>
            <a:ext cx="2724900" cy="2836612"/>
          </a:xfrm>
        </p:spPr>
        <p:txBody>
          <a:bodyPr/>
          <a:lstStyle/>
          <a:p>
            <a:r>
              <a:rPr lang="it-IT" sz="1100" dirty="0">
                <a:solidFill>
                  <a:schemeClr val="accent6"/>
                </a:solidFill>
              </a:rPr>
              <a:t>Lo Stato possiede un’area di circa</a:t>
            </a:r>
          </a:p>
          <a:p>
            <a:r>
              <a:rPr lang="it-IT" sz="1100" dirty="0">
                <a:solidFill>
                  <a:srgbClr val="DAFA72"/>
                </a:solidFill>
              </a:rPr>
              <a:t>141.300 km²</a:t>
            </a:r>
            <a:r>
              <a:rPr lang="en" dirty="0">
                <a:solidFill>
                  <a:schemeClr val="accent6"/>
                </a:solidFill>
              </a:rPr>
              <a:t>;</a:t>
            </a:r>
            <a:endParaRPr lang="it-IT" sz="1100" b="1" dirty="0">
              <a:solidFill>
                <a:schemeClr val="accent6"/>
              </a:solidFill>
            </a:endParaRPr>
          </a:p>
          <a:p>
            <a:endParaRPr lang="it-IT" sz="1100" b="1" dirty="0">
              <a:solidFill>
                <a:srgbClr val="DAFA72"/>
              </a:solidFill>
            </a:endParaRPr>
          </a:p>
          <a:p>
            <a:r>
              <a:rPr lang="it-IT" sz="1100" b="1" dirty="0">
                <a:solidFill>
                  <a:srgbClr val="DAFA72"/>
                </a:solidFill>
              </a:rPr>
              <a:t>Media:</a:t>
            </a:r>
            <a:r>
              <a:rPr lang="it-IT" sz="1100" dirty="0">
                <a:solidFill>
                  <a:schemeClr val="accent6"/>
                </a:solidFill>
              </a:rPr>
              <a:t>  </a:t>
            </a:r>
            <a:r>
              <a:rPr lang="it-IT" sz="1100" b="1" dirty="0">
                <a:solidFill>
                  <a:schemeClr val="accent6"/>
                </a:solidFill>
              </a:rPr>
              <a:t>227,47</a:t>
            </a:r>
            <a:r>
              <a:rPr lang="it-IT" sz="1100" dirty="0">
                <a:solidFill>
                  <a:schemeClr val="accent6"/>
                </a:solidFill>
              </a:rPr>
              <a:t> km;</a:t>
            </a:r>
          </a:p>
          <a:p>
            <a:endParaRPr lang="it-IT" sz="1100" dirty="0">
              <a:solidFill>
                <a:schemeClr val="accent6"/>
              </a:solidFill>
            </a:endParaRPr>
          </a:p>
          <a:p>
            <a:r>
              <a:rPr lang="it-IT" sz="1100" b="1" dirty="0">
                <a:solidFill>
                  <a:srgbClr val="DAFA72"/>
                </a:solidFill>
              </a:rPr>
              <a:t>Minima</a:t>
            </a:r>
            <a:r>
              <a:rPr lang="it-IT" sz="1100" dirty="0">
                <a:solidFill>
                  <a:schemeClr val="accent6"/>
                </a:solidFill>
              </a:rPr>
              <a:t>: 0 metri ;</a:t>
            </a:r>
          </a:p>
          <a:p>
            <a:endParaRPr lang="it-IT" sz="1100" dirty="0">
              <a:solidFill>
                <a:schemeClr val="accent6"/>
              </a:solidFill>
            </a:endParaRPr>
          </a:p>
          <a:p>
            <a:r>
              <a:rPr lang="it-IT" sz="1100" b="1" dirty="0">
                <a:solidFill>
                  <a:srgbClr val="DAFA72"/>
                </a:solidFill>
              </a:rPr>
              <a:t>Massimo</a:t>
            </a:r>
            <a:r>
              <a:rPr lang="it-IT" sz="1100" dirty="0">
                <a:solidFill>
                  <a:schemeClr val="accent6"/>
                </a:solidFill>
              </a:rPr>
              <a:t>: 649,78 km;</a:t>
            </a:r>
          </a:p>
          <a:p>
            <a:endParaRPr lang="it-IT" sz="1100" dirty="0">
              <a:solidFill>
                <a:schemeClr val="accent6"/>
              </a:solidFill>
            </a:endParaRPr>
          </a:p>
          <a:p>
            <a:r>
              <a:rPr lang="it-IT" sz="1100" b="1" dirty="0">
                <a:solidFill>
                  <a:srgbClr val="DAFA72"/>
                </a:solidFill>
              </a:rPr>
              <a:t>25° percentile</a:t>
            </a:r>
            <a:r>
              <a:rPr lang="it-IT" sz="1100" dirty="0">
                <a:solidFill>
                  <a:schemeClr val="accent6"/>
                </a:solidFill>
              </a:rPr>
              <a:t>: 111.06 km;</a:t>
            </a:r>
          </a:p>
          <a:p>
            <a:endParaRPr lang="it-IT" sz="1100" dirty="0">
              <a:solidFill>
                <a:schemeClr val="accent6"/>
              </a:solidFill>
            </a:endParaRPr>
          </a:p>
          <a:p>
            <a:r>
              <a:rPr lang="it-IT" sz="1100" b="1" dirty="0">
                <a:solidFill>
                  <a:srgbClr val="DAFA72"/>
                </a:solidFill>
              </a:rPr>
              <a:t>75° percentile</a:t>
            </a:r>
            <a:r>
              <a:rPr lang="it-IT" sz="1100" dirty="0">
                <a:solidFill>
                  <a:schemeClr val="accent6"/>
                </a:solidFill>
              </a:rPr>
              <a:t>: 316.28 km;</a:t>
            </a:r>
          </a:p>
          <a:p>
            <a:endParaRPr lang="it-IT" sz="1100" dirty="0">
              <a:solidFill>
                <a:schemeClr val="accent6"/>
              </a:solidFill>
            </a:endParaRPr>
          </a:p>
          <a:p>
            <a:r>
              <a:rPr lang="it-IT" sz="1100" dirty="0">
                <a:solidFill>
                  <a:schemeClr val="accent6"/>
                </a:solidFill>
              </a:rPr>
              <a:t>La distribuzione dei valori si</a:t>
            </a:r>
          </a:p>
          <a:p>
            <a:r>
              <a:rPr lang="it-IT" sz="1100" dirty="0">
                <a:solidFill>
                  <a:schemeClr val="accent6"/>
                </a:solidFill>
              </a:rPr>
              <a:t>presenta concentrata intorno </a:t>
            </a:r>
          </a:p>
          <a:p>
            <a:r>
              <a:rPr lang="it-IT" sz="1100" dirty="0">
                <a:solidFill>
                  <a:schemeClr val="accent6"/>
                </a:solidFill>
              </a:rPr>
              <a:t>alla media con una coda lunga a</a:t>
            </a:r>
          </a:p>
          <a:p>
            <a:r>
              <a:rPr lang="it-IT" sz="1100" dirty="0">
                <a:solidFill>
                  <a:schemeClr val="accent6"/>
                </a:solidFill>
              </a:rPr>
              <a:t>destra.</a:t>
            </a:r>
          </a:p>
          <a:p>
            <a:endParaRPr lang="it-IT" sz="1100" dirty="0"/>
          </a:p>
        </p:txBody>
      </p:sp>
      <p:sp>
        <p:nvSpPr>
          <p:cNvPr id="4" name="Sottotitolo 3">
            <a:extLst>
              <a:ext uri="{FF2B5EF4-FFF2-40B4-BE49-F238E27FC236}">
                <a16:creationId xmlns:a16="http://schemas.microsoft.com/office/drawing/2014/main" id="{8BE602C7-4D36-ED93-7717-A6832A410B64}"/>
              </a:ext>
            </a:extLst>
          </p:cNvPr>
          <p:cNvSpPr>
            <a:spLocks noGrp="1"/>
          </p:cNvSpPr>
          <p:nvPr>
            <p:ph type="subTitle" idx="2"/>
          </p:nvPr>
        </p:nvSpPr>
        <p:spPr>
          <a:xfrm>
            <a:off x="720000" y="1569988"/>
            <a:ext cx="2724900" cy="3300093"/>
          </a:xfrm>
        </p:spPr>
        <p:txBody>
          <a:bodyPr/>
          <a:lstStyle/>
          <a:p>
            <a:r>
              <a:rPr lang="it-IT" sz="1100" dirty="0">
                <a:solidFill>
                  <a:schemeClr val="accent6"/>
                </a:solidFill>
              </a:rPr>
              <a:t>La città possiede un’area urbana di</a:t>
            </a:r>
          </a:p>
          <a:p>
            <a:r>
              <a:rPr lang="it-IT" sz="1100" dirty="0">
                <a:solidFill>
                  <a:schemeClr val="accent6"/>
                </a:solidFill>
              </a:rPr>
              <a:t>circa </a:t>
            </a:r>
            <a:r>
              <a:rPr lang="it-IT" sz="1100" dirty="0">
                <a:solidFill>
                  <a:srgbClr val="DAFA72"/>
                </a:solidFill>
              </a:rPr>
              <a:t>783,8 km²</a:t>
            </a:r>
            <a:r>
              <a:rPr lang="it-IT" sz="1100" dirty="0">
                <a:solidFill>
                  <a:schemeClr val="accent6"/>
                </a:solidFill>
              </a:rPr>
              <a:t>;</a:t>
            </a:r>
            <a:endParaRPr lang="it-IT" sz="1100" b="1" dirty="0">
              <a:solidFill>
                <a:schemeClr val="accent6"/>
              </a:solidFill>
            </a:endParaRPr>
          </a:p>
          <a:p>
            <a:endParaRPr lang="it-IT" sz="1100" b="1" dirty="0">
              <a:solidFill>
                <a:srgbClr val="DAFA72"/>
              </a:solidFill>
            </a:endParaRPr>
          </a:p>
          <a:p>
            <a:r>
              <a:rPr lang="it-IT" sz="1100" b="1" dirty="0">
                <a:solidFill>
                  <a:srgbClr val="DAFA72"/>
                </a:solidFill>
              </a:rPr>
              <a:t>Media delle distanza</a:t>
            </a:r>
            <a:r>
              <a:rPr lang="it-IT" sz="1100" dirty="0">
                <a:solidFill>
                  <a:schemeClr val="accent6"/>
                </a:solidFill>
              </a:rPr>
              <a:t>: circa 8 km tra</a:t>
            </a:r>
          </a:p>
          <a:p>
            <a:r>
              <a:rPr lang="it-IT" sz="1100" dirty="0">
                <a:solidFill>
                  <a:schemeClr val="accent6"/>
                </a:solidFill>
              </a:rPr>
              <a:t>una stazione e l’altra;</a:t>
            </a:r>
          </a:p>
          <a:p>
            <a:endParaRPr lang="it-IT" sz="1100" dirty="0">
              <a:solidFill>
                <a:schemeClr val="accent6"/>
              </a:solidFill>
            </a:endParaRPr>
          </a:p>
          <a:p>
            <a:r>
              <a:rPr lang="it-IT" sz="1100" b="1" dirty="0">
                <a:solidFill>
                  <a:srgbClr val="DAFA72"/>
                </a:solidFill>
              </a:rPr>
              <a:t>Minimo:</a:t>
            </a:r>
            <a:r>
              <a:rPr lang="it-IT" sz="1100" dirty="0">
                <a:solidFill>
                  <a:schemeClr val="accent6"/>
                </a:solidFill>
              </a:rPr>
              <a:t> di meno di un metro, 0,4</a:t>
            </a:r>
          </a:p>
          <a:p>
            <a:r>
              <a:rPr lang="it-IT" sz="1100" dirty="0">
                <a:solidFill>
                  <a:schemeClr val="accent6"/>
                </a:solidFill>
              </a:rPr>
              <a:t>metri per l’esattezza;</a:t>
            </a:r>
          </a:p>
          <a:p>
            <a:endParaRPr lang="it-IT" sz="1100" dirty="0">
              <a:solidFill>
                <a:schemeClr val="accent6"/>
              </a:solidFill>
            </a:endParaRPr>
          </a:p>
          <a:p>
            <a:r>
              <a:rPr lang="it-IT" sz="1100" b="1" dirty="0">
                <a:solidFill>
                  <a:srgbClr val="DAFA72"/>
                </a:solidFill>
              </a:rPr>
              <a:t>Massimo: </a:t>
            </a:r>
            <a:r>
              <a:rPr lang="it-IT" sz="1100" dirty="0">
                <a:solidFill>
                  <a:schemeClr val="accent6"/>
                </a:solidFill>
              </a:rPr>
              <a:t> 55,18 km ;</a:t>
            </a:r>
          </a:p>
          <a:p>
            <a:endParaRPr lang="it-IT" sz="1100" dirty="0">
              <a:solidFill>
                <a:schemeClr val="accent6"/>
              </a:solidFill>
            </a:endParaRPr>
          </a:p>
          <a:p>
            <a:r>
              <a:rPr lang="it-IT" sz="1100" b="1" dirty="0">
                <a:solidFill>
                  <a:srgbClr val="DAFA72"/>
                </a:solidFill>
              </a:rPr>
              <a:t>25° Percentile</a:t>
            </a:r>
            <a:r>
              <a:rPr lang="it-IT" sz="1100" b="1" dirty="0">
                <a:solidFill>
                  <a:schemeClr val="accent6"/>
                </a:solidFill>
              </a:rPr>
              <a:t>: </a:t>
            </a:r>
            <a:r>
              <a:rPr lang="it-IT" sz="1100" dirty="0">
                <a:solidFill>
                  <a:schemeClr val="accent6"/>
                </a:solidFill>
              </a:rPr>
              <a:t>4.63 km;</a:t>
            </a:r>
          </a:p>
          <a:p>
            <a:endParaRPr lang="it-IT" sz="1100" dirty="0">
              <a:solidFill>
                <a:schemeClr val="accent6"/>
              </a:solidFill>
            </a:endParaRPr>
          </a:p>
          <a:p>
            <a:r>
              <a:rPr lang="it-IT" sz="1100" b="1" dirty="0">
                <a:solidFill>
                  <a:srgbClr val="DAFA72"/>
                </a:solidFill>
              </a:rPr>
              <a:t>75 ° Percentile</a:t>
            </a:r>
            <a:r>
              <a:rPr lang="it-IT" sz="1100" b="1" dirty="0">
                <a:solidFill>
                  <a:schemeClr val="accent6"/>
                </a:solidFill>
              </a:rPr>
              <a:t>: </a:t>
            </a:r>
            <a:r>
              <a:rPr lang="it-IT" sz="1100" dirty="0">
                <a:solidFill>
                  <a:schemeClr val="accent6"/>
                </a:solidFill>
              </a:rPr>
              <a:t>9.56 km.</a:t>
            </a:r>
          </a:p>
          <a:p>
            <a:endParaRPr lang="it-IT" sz="1100" dirty="0">
              <a:solidFill>
                <a:schemeClr val="accent6"/>
              </a:solidFill>
            </a:endParaRPr>
          </a:p>
          <a:p>
            <a:endParaRPr lang="it-IT" sz="1100" dirty="0"/>
          </a:p>
        </p:txBody>
      </p:sp>
      <p:sp>
        <p:nvSpPr>
          <p:cNvPr id="5" name="Sottotitolo 4">
            <a:extLst>
              <a:ext uri="{FF2B5EF4-FFF2-40B4-BE49-F238E27FC236}">
                <a16:creationId xmlns:a16="http://schemas.microsoft.com/office/drawing/2014/main" id="{64645E3E-4271-1B1D-3B6C-54ED3D982781}"/>
              </a:ext>
            </a:extLst>
          </p:cNvPr>
          <p:cNvSpPr>
            <a:spLocks noGrp="1"/>
          </p:cNvSpPr>
          <p:nvPr>
            <p:ph type="subTitle" idx="3"/>
          </p:nvPr>
        </p:nvSpPr>
        <p:spPr>
          <a:xfrm>
            <a:off x="720000" y="1094712"/>
            <a:ext cx="2724900" cy="558900"/>
          </a:xfrm>
        </p:spPr>
        <p:txBody>
          <a:bodyPr/>
          <a:lstStyle/>
          <a:p>
            <a:r>
              <a:rPr lang="it-IT" dirty="0"/>
              <a:t>New York City</a:t>
            </a:r>
          </a:p>
        </p:txBody>
      </p:sp>
      <p:sp>
        <p:nvSpPr>
          <p:cNvPr id="6" name="Sottotitolo 5">
            <a:extLst>
              <a:ext uri="{FF2B5EF4-FFF2-40B4-BE49-F238E27FC236}">
                <a16:creationId xmlns:a16="http://schemas.microsoft.com/office/drawing/2014/main" id="{4839B3EE-D3C8-72EA-D21F-E4F0981BB336}"/>
              </a:ext>
            </a:extLst>
          </p:cNvPr>
          <p:cNvSpPr>
            <a:spLocks noGrp="1"/>
          </p:cNvSpPr>
          <p:nvPr>
            <p:ph type="subTitle" idx="4"/>
          </p:nvPr>
        </p:nvSpPr>
        <p:spPr>
          <a:xfrm>
            <a:off x="4282389" y="1094712"/>
            <a:ext cx="2724900" cy="558900"/>
          </a:xfrm>
        </p:spPr>
        <p:txBody>
          <a:bodyPr/>
          <a:lstStyle/>
          <a:p>
            <a:r>
              <a:rPr lang="it-IT" dirty="0"/>
              <a:t>New York State</a:t>
            </a:r>
          </a:p>
        </p:txBody>
      </p:sp>
      <p:sp>
        <p:nvSpPr>
          <p:cNvPr id="273" name="Google Shape;273;p35"/>
          <p:cNvSpPr/>
          <p:nvPr/>
        </p:nvSpPr>
        <p:spPr>
          <a:xfrm rot="2306160">
            <a:off x="-1270931" y="4668775"/>
            <a:ext cx="4649105" cy="523454"/>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965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31"/>
          <p:cNvSpPr txBox="1">
            <a:spLocks noGrp="1"/>
          </p:cNvSpPr>
          <p:nvPr>
            <p:ph type="title"/>
          </p:nvPr>
        </p:nvSpPr>
        <p:spPr>
          <a:xfrm>
            <a:off x="453584"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Misure di centralit</a:t>
            </a:r>
            <a:r>
              <a:rPr lang="it-IT" b="1" dirty="0"/>
              <a:t>à</a:t>
            </a:r>
            <a:endParaRPr b="1" dirty="0"/>
          </a:p>
        </p:txBody>
      </p:sp>
      <p:sp>
        <p:nvSpPr>
          <p:cNvPr id="213" name="Google Shape;213;p31"/>
          <p:cNvSpPr txBox="1">
            <a:spLocks noGrp="1"/>
          </p:cNvSpPr>
          <p:nvPr>
            <p:ph type="subTitle" idx="1"/>
          </p:nvPr>
        </p:nvSpPr>
        <p:spPr>
          <a:xfrm>
            <a:off x="482357" y="1983711"/>
            <a:ext cx="8318708" cy="134654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Coglie la </a:t>
            </a:r>
            <a:r>
              <a:rPr lang="it-IT" sz="1100" dirty="0">
                <a:solidFill>
                  <a:srgbClr val="DAFA72"/>
                </a:solidFill>
              </a:rPr>
              <a:t>centralità di un nodo nello scambio di comunicazioni</a:t>
            </a:r>
            <a:r>
              <a:rPr lang="it-IT" sz="1100" dirty="0"/>
              <a:t>, se un nodo è centrale nella </a:t>
            </a:r>
            <a:r>
              <a:rPr lang="it-IT" sz="1100" dirty="0" err="1"/>
              <a:t>betweenness</a:t>
            </a:r>
            <a:r>
              <a:rPr lang="it-IT" sz="1100" dirty="0"/>
              <a:t> vuol dire che molto spesso si </a:t>
            </a:r>
            <a:r>
              <a:rPr lang="it-IT" sz="1100" dirty="0">
                <a:solidFill>
                  <a:srgbClr val="DAFA72"/>
                </a:solidFill>
              </a:rPr>
              <a:t>passerà per questo nodo nei sentieri minimali</a:t>
            </a:r>
            <a:r>
              <a:rPr lang="it-IT" sz="1100" dirty="0"/>
              <a:t>, tiene conto del flusso informativo tra tutte le possibili coppie. </a:t>
            </a:r>
          </a:p>
          <a:p>
            <a:pPr marL="0" lvl="0" indent="0" algn="l" rtl="0">
              <a:spcBef>
                <a:spcPts val="0"/>
              </a:spcBef>
              <a:spcAft>
                <a:spcPts val="0"/>
              </a:spcAft>
              <a:buNone/>
            </a:pPr>
            <a:r>
              <a:rPr lang="it-IT" sz="1100" dirty="0"/>
              <a:t> </a:t>
            </a:r>
          </a:p>
          <a:p>
            <a:pPr marL="0" lvl="0" indent="0" algn="l" rtl="0">
              <a:spcBef>
                <a:spcPts val="0"/>
              </a:spcBef>
              <a:spcAft>
                <a:spcPts val="0"/>
              </a:spcAft>
              <a:buNone/>
            </a:pPr>
            <a:endParaRPr lang="it-IT" sz="1100" dirty="0"/>
          </a:p>
          <a:p>
            <a:pPr marL="0" lvl="0" indent="0" algn="l" rtl="0">
              <a:spcBef>
                <a:spcPts val="0"/>
              </a:spcBef>
              <a:spcAft>
                <a:spcPts val="0"/>
              </a:spcAft>
              <a:buNone/>
            </a:pPr>
            <a:endParaRPr lang="it-IT" sz="1100" dirty="0"/>
          </a:p>
          <a:p>
            <a:pPr marL="0" lvl="0" indent="0" algn="l" rtl="0">
              <a:spcBef>
                <a:spcPts val="0"/>
              </a:spcBef>
              <a:spcAft>
                <a:spcPts val="0"/>
              </a:spcAft>
              <a:buNone/>
            </a:pPr>
            <a:r>
              <a:rPr lang="it-IT" sz="1100" dirty="0"/>
              <a:t>dove σ rappresenta il numero totale dei percorsi minimali che intercorrono tra il nodo s e il nodo t,  è, invece, il numero di questi percorsi che passano per v.</a:t>
            </a:r>
          </a:p>
        </p:txBody>
      </p:sp>
      <p:sp>
        <p:nvSpPr>
          <p:cNvPr id="216" name="Google Shape;216;p31"/>
          <p:cNvSpPr txBox="1">
            <a:spLocks noGrp="1"/>
          </p:cNvSpPr>
          <p:nvPr>
            <p:ph type="subTitle" idx="4"/>
          </p:nvPr>
        </p:nvSpPr>
        <p:spPr>
          <a:xfrm>
            <a:off x="453584" y="3743575"/>
            <a:ext cx="7412496"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Indica quanto il </a:t>
            </a:r>
            <a:r>
              <a:rPr lang="it-IT" dirty="0">
                <a:solidFill>
                  <a:srgbClr val="DAFA72"/>
                </a:solidFill>
              </a:rPr>
              <a:t>nodo i sia vicino a tutti gli altri</a:t>
            </a:r>
            <a:r>
              <a:rPr lang="it-IT" dirty="0"/>
              <a:t>, e si ricava calcolando la media della lunghezza del percorso minimale per ogni possibile coppia di nodi del network: </a:t>
            </a:r>
          </a:p>
          <a:p>
            <a:pPr marL="0" lvl="0" indent="0" algn="l" rtl="0">
              <a:spcBef>
                <a:spcPts val="0"/>
              </a:spcBef>
              <a:spcAft>
                <a:spcPts val="0"/>
              </a:spcAft>
              <a:buNone/>
            </a:pP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r>
              <a:rPr lang="it-IT" dirty="0"/>
              <a:t>dove d(</a:t>
            </a:r>
            <a:r>
              <a:rPr lang="it-IT" dirty="0" err="1"/>
              <a:t>i,j</a:t>
            </a:r>
            <a:r>
              <a:rPr lang="it-IT" dirty="0"/>
              <a:t>) è la distanza minimale tra i ed il nodo j, N indica il numero dei nodi dell’intero grafo.</a:t>
            </a:r>
            <a:endParaRPr dirty="0"/>
          </a:p>
        </p:txBody>
      </p:sp>
      <p:sp>
        <p:nvSpPr>
          <p:cNvPr id="217" name="Google Shape;217;p31"/>
          <p:cNvSpPr txBox="1">
            <a:spLocks noGrp="1"/>
          </p:cNvSpPr>
          <p:nvPr>
            <p:ph type="subTitle" idx="5"/>
          </p:nvPr>
        </p:nvSpPr>
        <p:spPr>
          <a:xfrm>
            <a:off x="459828" y="1685850"/>
            <a:ext cx="3241264"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solidFill>
              </a:rPr>
              <a:t>Betweenness</a:t>
            </a:r>
            <a:r>
              <a:rPr lang="en" dirty="0"/>
              <a:t> centrality</a:t>
            </a:r>
          </a:p>
        </p:txBody>
      </p:sp>
      <p:sp>
        <p:nvSpPr>
          <p:cNvPr id="219" name="Google Shape;219;p31"/>
          <p:cNvSpPr txBox="1">
            <a:spLocks noGrp="1"/>
          </p:cNvSpPr>
          <p:nvPr>
            <p:ph type="subTitle" idx="8"/>
          </p:nvPr>
        </p:nvSpPr>
        <p:spPr>
          <a:xfrm>
            <a:off x="482357" y="3465039"/>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6"/>
                </a:solidFill>
              </a:rPr>
              <a:t>Closeness</a:t>
            </a:r>
            <a:r>
              <a:rPr lang="en" dirty="0"/>
              <a:t> centrality</a:t>
            </a:r>
            <a:endParaRPr dirty="0"/>
          </a:p>
        </p:txBody>
      </p:sp>
      <p:sp>
        <p:nvSpPr>
          <p:cNvPr id="220" name="Google Shape;220;p31"/>
          <p:cNvSpPr/>
          <p:nvPr/>
        </p:nvSpPr>
        <p:spPr>
          <a:xfrm rot="14889639">
            <a:off x="5817171" y="1419117"/>
            <a:ext cx="6653658" cy="2637744"/>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p31">
            <a:extLst>
              <a:ext uri="{FF2B5EF4-FFF2-40B4-BE49-F238E27FC236}">
                <a16:creationId xmlns:a16="http://schemas.microsoft.com/office/drawing/2014/main" id="{88EC002D-A90E-93CD-0DBB-79B9F3271E14}"/>
              </a:ext>
            </a:extLst>
          </p:cNvPr>
          <p:cNvSpPr txBox="1">
            <a:spLocks/>
          </p:cNvSpPr>
          <p:nvPr/>
        </p:nvSpPr>
        <p:spPr>
          <a:xfrm>
            <a:off x="453584" y="1052328"/>
            <a:ext cx="7523305" cy="4410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it-IT" sz="1100" dirty="0"/>
              <a:t>Hanno lo scopo di determinare l’importanza che un nodo assume nel contesto in cui è inserito</a:t>
            </a:r>
          </a:p>
        </p:txBody>
      </p:sp>
      <p:pic>
        <p:nvPicPr>
          <p:cNvPr id="1026" name="Picture 1" descr="Titolo: {&quot;mathml&quot;:&quot;&lt;math style=\&quot;font-family:stix;font-size:16px;\&quot; xmlns=\&quot;http://www.w3.org/1998/Math/MathML\&quot;&gt;&lt;mstyle mathsize=\&quot;16px\&quot;&gt;&lt;mi&gt;g&lt;/mi&gt;&lt;mfenced&gt;&lt;mi&gt;v&lt;/mi&gt;&lt;/mfenced&gt;&lt;mo&gt;=&lt;/mo&gt;&lt;mstyle displaystyle=\&quot;false\&quot;&gt;&lt;munderover&gt;&lt;mo&gt;&amp;#x2211;&lt;/mo&gt;&lt;mrow&gt;&lt;mi&gt;g&lt;/mi&gt;&lt;mo&gt;&amp;#x2260;&lt;/mo&gt;&lt;mi&gt;v&lt;/mi&gt;&lt;mo&gt;&amp;#x2260;&lt;/mo&gt;&lt;mi&gt;t&lt;/mi&gt;&lt;/mrow&gt;&lt;mrow/&gt;&lt;/munderover&gt;&lt;/mstyle&gt;&lt;mfrac&gt;&lt;mrow&gt;&lt;msub&gt;&lt;mi&gt;&amp;#x3C3;&lt;/mi&gt;&lt;mrow&gt;&lt;mi&gt;s&lt;/mi&gt;&lt;mi&gt;t&lt;/mi&gt;&lt;/mrow&gt;&lt;/msub&gt;&lt;mfenced&gt;&lt;mi&gt;v&lt;/mi&gt;&lt;/mfenced&gt;&lt;/mrow&gt;&lt;msub&gt;&lt;mi&gt;&amp;#x3C3;&lt;/mi&gt;&lt;mrow&gt;&lt;mi&gt;s&lt;/mi&gt;&lt;mi&gt;t&lt;/mi&gt;&lt;/mrow&gt;&lt;/msub&gt;&lt;/mfrac&gt;&lt;/mstyle&gt;&lt;/math&gt;&quot;} - Descrizione: g open parentheses v close parentheses equals sum from g not equal to v not equal to t to blank of fraction numerator sigma subscript s t end subscript open parentheses v close parentheses over denominator sigma subscript s t end subscript end fraction">
            <a:extLst>
              <a:ext uri="{FF2B5EF4-FFF2-40B4-BE49-F238E27FC236}">
                <a16:creationId xmlns:a16="http://schemas.microsoft.com/office/drawing/2014/main" id="{B1549D0B-D47B-2CE5-ACED-A55037BE4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3"/>
          <a:stretch>
            <a:fillRect/>
          </a:stretch>
        </p:blipFill>
        <p:spPr bwMode="auto">
          <a:xfrm>
            <a:off x="3605431" y="2486200"/>
            <a:ext cx="1492250" cy="40481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pic>
        <p:nvPicPr>
          <p:cNvPr id="1027" name="Picture 3">
            <a:extLst>
              <a:ext uri="{FF2B5EF4-FFF2-40B4-BE49-F238E27FC236}">
                <a16:creationId xmlns:a16="http://schemas.microsoft.com/office/drawing/2014/main" id="{4AD74D4F-8F40-8708-6E6C-85DEFCACE3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464" b="-124"/>
          <a:stretch>
            <a:fillRect/>
          </a:stretch>
        </p:blipFill>
        <p:spPr bwMode="auto">
          <a:xfrm>
            <a:off x="5266046" y="4119656"/>
            <a:ext cx="1067847" cy="444257"/>
          </a:xfrm>
          <a:prstGeom prst="rect">
            <a:avLst/>
          </a:prstGeom>
          <a:solidFill>
            <a:schemeClr val="accent6"/>
          </a:solidFill>
          <a:ln>
            <a:noFill/>
          </a:ln>
        </p:spPr>
      </p:pic>
    </p:spTree>
    <p:extLst>
      <p:ext uri="{BB962C8B-B14F-4D97-AF65-F5344CB8AC3E}">
        <p14:creationId xmlns:p14="http://schemas.microsoft.com/office/powerpoint/2010/main" val="2532775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9"/>
          <p:cNvSpPr txBox="1">
            <a:spLocks noGrp="1"/>
          </p:cNvSpPr>
          <p:nvPr>
            <p:ph type="title"/>
          </p:nvPr>
        </p:nvSpPr>
        <p:spPr>
          <a:xfrm>
            <a:off x="143385" y="261352"/>
            <a:ext cx="5561854" cy="572700"/>
          </a:xfrm>
          <a:prstGeom prst="rect">
            <a:avLst/>
          </a:prstGeom>
        </p:spPr>
        <p:txBody>
          <a:bodyPr spcFirstLastPara="1" wrap="square" lIns="91425" tIns="91425" rIns="91425" bIns="91425" anchor="t" anchorCtr="0">
            <a:noAutofit/>
          </a:bodyPr>
          <a:lstStyle/>
          <a:p>
            <a:r>
              <a:rPr lang="it-IT" dirty="0" err="1"/>
              <a:t>Betweennes</a:t>
            </a:r>
            <a:r>
              <a:rPr lang="it-IT" dirty="0"/>
              <a:t> </a:t>
            </a:r>
            <a:r>
              <a:rPr lang="it-IT" dirty="0" err="1"/>
              <a:t>Centrality</a:t>
            </a:r>
            <a:br>
              <a:rPr lang="it-IT" sz="1200" dirty="0"/>
            </a:br>
            <a:endParaRPr dirty="0"/>
          </a:p>
        </p:txBody>
      </p:sp>
      <p:sp>
        <p:nvSpPr>
          <p:cNvPr id="185" name="Google Shape;185;p29"/>
          <p:cNvSpPr txBox="1">
            <a:spLocks noGrp="1"/>
          </p:cNvSpPr>
          <p:nvPr>
            <p:ph type="subTitle" idx="1"/>
          </p:nvPr>
        </p:nvSpPr>
        <p:spPr>
          <a:xfrm>
            <a:off x="4596022" y="2818057"/>
            <a:ext cx="3032849" cy="17556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Tesla</a:t>
            </a:r>
            <a:r>
              <a:rPr kumimoji="0" lang="it-IT" sz="1200" b="0" i="0" u="none" strike="noStrike" kern="0" cap="none" spc="0" normalizeH="0" baseline="0" noProof="0" dirty="0">
                <a:ln>
                  <a:noFill/>
                </a:ln>
                <a:solidFill>
                  <a:srgbClr val="FFFFFF"/>
                </a:solidFill>
                <a:effectLst/>
                <a:uLnTx/>
                <a:uFillTx/>
                <a:latin typeface="DM Sans"/>
                <a:sym typeface="DM Sans"/>
              </a:rPr>
              <a:t>: [0.002]</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Livingston</a:t>
            </a:r>
            <a:r>
              <a:rPr kumimoji="0" lang="it-IT" sz="1200" b="0" i="0" u="none" strike="noStrike" kern="0" cap="none" spc="0" normalizeH="0" baseline="0" noProof="0" dirty="0">
                <a:ln>
                  <a:noFill/>
                </a:ln>
                <a:solidFill>
                  <a:srgbClr val="FFFFFF"/>
                </a:solidFill>
                <a:effectLst/>
                <a:uLnTx/>
                <a:uFillTx/>
                <a:latin typeface="DM Sans"/>
                <a:sym typeface="DM Sans"/>
              </a:rPr>
              <a:t>: [0.002]</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err="1">
                <a:ln>
                  <a:noFill/>
                </a:ln>
                <a:solidFill>
                  <a:srgbClr val="DAFA72"/>
                </a:solidFill>
                <a:effectLst/>
                <a:uLnTx/>
                <a:uFillTx/>
                <a:latin typeface="DM Sans"/>
                <a:sym typeface="DM Sans"/>
              </a:rPr>
              <a:t>Charge</a:t>
            </a:r>
            <a:r>
              <a:rPr kumimoji="0" lang="it-IT" sz="1200" b="0" i="0" u="none" strike="noStrike" kern="0" cap="none" spc="0" normalizeH="0" baseline="0" noProof="0" dirty="0">
                <a:ln>
                  <a:noFill/>
                </a:ln>
                <a:solidFill>
                  <a:srgbClr val="FFFFFF"/>
                </a:solidFill>
                <a:effectLst/>
                <a:uLnTx/>
                <a:uFillTx/>
                <a:latin typeface="DM Sans"/>
                <a:sym typeface="DM Sans"/>
              </a:rPr>
              <a:t> </a:t>
            </a:r>
            <a:r>
              <a:rPr kumimoji="0" lang="it-IT" sz="1200" b="0" i="0" u="none" strike="noStrike" kern="0" cap="none" spc="0" normalizeH="0" baseline="0" noProof="0" dirty="0">
                <a:ln>
                  <a:noFill/>
                </a:ln>
                <a:solidFill>
                  <a:srgbClr val="DAFA72"/>
                </a:solidFill>
                <a:effectLst/>
                <a:uLnTx/>
                <a:uFillTx/>
                <a:latin typeface="DM Sans"/>
                <a:sym typeface="DM Sans"/>
              </a:rPr>
              <a:t>Point</a:t>
            </a:r>
            <a:r>
              <a:rPr kumimoji="0" lang="it-IT" sz="1200" b="0" i="0" u="none" strike="noStrike" kern="0" cap="none" spc="0" normalizeH="0" baseline="0" noProof="0" dirty="0">
                <a:ln>
                  <a:noFill/>
                </a:ln>
                <a:solidFill>
                  <a:srgbClr val="FFFFFF"/>
                </a:solidFill>
                <a:effectLst/>
                <a:uLnTx/>
                <a:uFillTx/>
                <a:latin typeface="DM Sans"/>
                <a:sym typeface="DM Sans"/>
              </a:rPr>
              <a:t>: [0.001] </a:t>
            </a:r>
          </a:p>
        </p:txBody>
      </p:sp>
      <p:sp>
        <p:nvSpPr>
          <p:cNvPr id="186" name="Google Shape;186;p29"/>
          <p:cNvSpPr txBox="1">
            <a:spLocks noGrp="1"/>
          </p:cNvSpPr>
          <p:nvPr>
            <p:ph type="subTitle" idx="2"/>
          </p:nvPr>
        </p:nvSpPr>
        <p:spPr>
          <a:xfrm>
            <a:off x="-20086" y="2690945"/>
            <a:ext cx="2724900" cy="17556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Tesla</a:t>
            </a:r>
            <a:r>
              <a:rPr kumimoji="0" lang="it-IT" sz="1200" b="0" i="0" u="none" strike="noStrike" kern="0" cap="none" spc="0" normalizeH="0" baseline="0" noProof="0" dirty="0">
                <a:ln>
                  <a:noFill/>
                </a:ln>
                <a:solidFill>
                  <a:srgbClr val="FFFFFF"/>
                </a:solidFill>
                <a:effectLst/>
                <a:uLnTx/>
                <a:uFillTx/>
                <a:latin typeface="DM Sans"/>
                <a:sym typeface="DM Sans"/>
              </a:rPr>
              <a:t>: [0.006]</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Blink</a:t>
            </a:r>
            <a:r>
              <a:rPr kumimoji="0" lang="it-IT" sz="1200" b="0" i="0" u="none" strike="noStrike" kern="0" cap="none" spc="0" normalizeH="0" baseline="0" noProof="0" dirty="0">
                <a:ln>
                  <a:noFill/>
                </a:ln>
                <a:solidFill>
                  <a:srgbClr val="FFFFFF"/>
                </a:solidFill>
                <a:effectLst/>
                <a:uLnTx/>
                <a:uFillTx/>
                <a:latin typeface="DM Sans"/>
                <a:sym typeface="DM Sans"/>
              </a:rPr>
              <a:t>: [0.0]</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err="1">
                <a:ln>
                  <a:noFill/>
                </a:ln>
                <a:solidFill>
                  <a:srgbClr val="DAFA72"/>
                </a:solidFill>
                <a:effectLst/>
                <a:uLnTx/>
                <a:uFillTx/>
                <a:latin typeface="DM Sans"/>
                <a:sym typeface="DM Sans"/>
              </a:rPr>
              <a:t>Charge</a:t>
            </a:r>
            <a:r>
              <a:rPr kumimoji="0" lang="it-IT" sz="1200" b="0" i="0" u="none" strike="noStrike" kern="0" cap="none" spc="0" normalizeH="0" baseline="0" noProof="0" dirty="0">
                <a:ln>
                  <a:noFill/>
                </a:ln>
                <a:solidFill>
                  <a:srgbClr val="FFFFFF"/>
                </a:solidFill>
                <a:effectLst/>
                <a:uLnTx/>
                <a:uFillTx/>
                <a:latin typeface="DM Sans"/>
                <a:sym typeface="DM Sans"/>
              </a:rPr>
              <a:t> </a:t>
            </a:r>
            <a:r>
              <a:rPr kumimoji="0" lang="it-IT" sz="1200" b="0" i="0" u="none" strike="noStrike" kern="0" cap="none" spc="0" normalizeH="0" baseline="0" noProof="0" dirty="0">
                <a:ln>
                  <a:noFill/>
                </a:ln>
                <a:solidFill>
                  <a:srgbClr val="DAFA72"/>
                </a:solidFill>
                <a:effectLst/>
                <a:uLnTx/>
                <a:uFillTx/>
                <a:latin typeface="DM Sans"/>
                <a:sym typeface="DM Sans"/>
              </a:rPr>
              <a:t>Point</a:t>
            </a:r>
            <a:r>
              <a:rPr kumimoji="0" lang="it-IT" sz="1200" b="0" i="0" u="none" strike="noStrike" kern="0" cap="none" spc="0" normalizeH="0" baseline="0" noProof="0" dirty="0">
                <a:ln>
                  <a:noFill/>
                </a:ln>
                <a:solidFill>
                  <a:srgbClr val="FFFFFF"/>
                </a:solidFill>
                <a:effectLst/>
                <a:uLnTx/>
                <a:uFillTx/>
                <a:latin typeface="DM Sans"/>
                <a:sym typeface="DM Sans"/>
              </a:rPr>
              <a:t>: [0.0] </a:t>
            </a:r>
          </a:p>
        </p:txBody>
      </p:sp>
      <p:sp>
        <p:nvSpPr>
          <p:cNvPr id="187" name="Google Shape;187;p29"/>
          <p:cNvSpPr txBox="1">
            <a:spLocks noGrp="1"/>
          </p:cNvSpPr>
          <p:nvPr>
            <p:ph type="subTitle" idx="3"/>
          </p:nvPr>
        </p:nvSpPr>
        <p:spPr>
          <a:xfrm>
            <a:off x="143385" y="2260081"/>
            <a:ext cx="27249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New York City</a:t>
            </a:r>
            <a:endParaRPr dirty="0"/>
          </a:p>
        </p:txBody>
      </p:sp>
      <p:sp>
        <p:nvSpPr>
          <p:cNvPr id="188" name="Google Shape;188;p29"/>
          <p:cNvSpPr/>
          <p:nvPr/>
        </p:nvSpPr>
        <p:spPr>
          <a:xfrm rot="-8100000" flipH="1">
            <a:off x="6456602" y="-569467"/>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4864344" y="1937094"/>
            <a:ext cx="278031" cy="376895"/>
          </a:xfrm>
          <a:custGeom>
            <a:avLst/>
            <a:gdLst/>
            <a:ahLst/>
            <a:cxnLst/>
            <a:rect l="l" t="t" r="r" b="b"/>
            <a:pathLst>
              <a:path w="10307" h="13972" extrusionOk="0">
                <a:moveTo>
                  <a:pt x="5234" y="3134"/>
                </a:moveTo>
                <a:cubicBezTo>
                  <a:pt x="5174" y="3134"/>
                  <a:pt x="5114" y="3161"/>
                  <a:pt x="5072" y="3213"/>
                </a:cubicBezTo>
                <a:lnTo>
                  <a:pt x="4786" y="3578"/>
                </a:lnTo>
                <a:cubicBezTo>
                  <a:pt x="4703" y="3683"/>
                  <a:pt x="4743" y="3835"/>
                  <a:pt x="4862" y="3889"/>
                </a:cubicBezTo>
                <a:lnTo>
                  <a:pt x="5036" y="3965"/>
                </a:lnTo>
                <a:lnTo>
                  <a:pt x="4913" y="4125"/>
                </a:lnTo>
                <a:cubicBezTo>
                  <a:pt x="4841" y="4211"/>
                  <a:pt x="4859" y="4342"/>
                  <a:pt x="4946" y="4410"/>
                </a:cubicBezTo>
                <a:cubicBezTo>
                  <a:pt x="4983" y="4440"/>
                  <a:pt x="5027" y="4454"/>
                  <a:pt x="5072" y="4454"/>
                </a:cubicBezTo>
                <a:cubicBezTo>
                  <a:pt x="5132" y="4454"/>
                  <a:pt x="5192" y="4428"/>
                  <a:pt x="5231" y="4378"/>
                </a:cubicBezTo>
                <a:lnTo>
                  <a:pt x="5510" y="4023"/>
                </a:lnTo>
                <a:cubicBezTo>
                  <a:pt x="5524" y="4009"/>
                  <a:pt x="5539" y="3991"/>
                  <a:pt x="5546" y="3969"/>
                </a:cubicBezTo>
                <a:cubicBezTo>
                  <a:pt x="5593" y="3864"/>
                  <a:pt x="5546" y="3745"/>
                  <a:pt x="5441" y="3698"/>
                </a:cubicBezTo>
                <a:lnTo>
                  <a:pt x="5268" y="3622"/>
                </a:lnTo>
                <a:lnTo>
                  <a:pt x="5394" y="3466"/>
                </a:lnTo>
                <a:cubicBezTo>
                  <a:pt x="5463" y="3376"/>
                  <a:pt x="5448" y="3249"/>
                  <a:pt x="5358" y="3177"/>
                </a:cubicBezTo>
                <a:cubicBezTo>
                  <a:pt x="5321" y="3148"/>
                  <a:pt x="5278" y="3134"/>
                  <a:pt x="5234" y="3134"/>
                </a:cubicBezTo>
                <a:close/>
                <a:moveTo>
                  <a:pt x="6780" y="1911"/>
                </a:moveTo>
                <a:lnTo>
                  <a:pt x="6780" y="2247"/>
                </a:lnTo>
                <a:lnTo>
                  <a:pt x="6620" y="2435"/>
                </a:lnTo>
                <a:lnTo>
                  <a:pt x="5615" y="2435"/>
                </a:lnTo>
                <a:cubicBezTo>
                  <a:pt x="5503" y="2435"/>
                  <a:pt x="5412" y="2526"/>
                  <a:pt x="5412" y="2638"/>
                </a:cubicBezTo>
                <a:cubicBezTo>
                  <a:pt x="5412" y="2750"/>
                  <a:pt x="5503" y="2844"/>
                  <a:pt x="5615" y="2844"/>
                </a:cubicBezTo>
                <a:lnTo>
                  <a:pt x="6505" y="2844"/>
                </a:lnTo>
                <a:lnTo>
                  <a:pt x="6505" y="3535"/>
                </a:lnTo>
                <a:cubicBezTo>
                  <a:pt x="6505" y="3803"/>
                  <a:pt x="6429" y="4052"/>
                  <a:pt x="6291" y="4262"/>
                </a:cubicBezTo>
                <a:cubicBezTo>
                  <a:pt x="6161" y="4468"/>
                  <a:pt x="5973" y="4635"/>
                  <a:pt x="5756" y="4743"/>
                </a:cubicBezTo>
                <a:lnTo>
                  <a:pt x="4551" y="4743"/>
                </a:lnTo>
                <a:cubicBezTo>
                  <a:pt x="4331" y="4635"/>
                  <a:pt x="4146" y="4465"/>
                  <a:pt x="4012" y="4262"/>
                </a:cubicBezTo>
                <a:cubicBezTo>
                  <a:pt x="3878" y="4052"/>
                  <a:pt x="3799" y="3803"/>
                  <a:pt x="3799" y="3535"/>
                </a:cubicBezTo>
                <a:lnTo>
                  <a:pt x="3799" y="2844"/>
                </a:lnTo>
                <a:lnTo>
                  <a:pt x="4689" y="2844"/>
                </a:lnTo>
                <a:cubicBezTo>
                  <a:pt x="4801" y="2844"/>
                  <a:pt x="4895" y="2750"/>
                  <a:pt x="4895" y="2638"/>
                </a:cubicBezTo>
                <a:cubicBezTo>
                  <a:pt x="4895" y="2526"/>
                  <a:pt x="4801" y="2435"/>
                  <a:pt x="4689" y="2435"/>
                </a:cubicBezTo>
                <a:lnTo>
                  <a:pt x="3687" y="2435"/>
                </a:lnTo>
                <a:lnTo>
                  <a:pt x="3524" y="2247"/>
                </a:lnTo>
                <a:lnTo>
                  <a:pt x="3524" y="1911"/>
                </a:lnTo>
                <a:close/>
                <a:moveTo>
                  <a:pt x="5597" y="5156"/>
                </a:moveTo>
                <a:lnTo>
                  <a:pt x="5597" y="5557"/>
                </a:lnTo>
                <a:cubicBezTo>
                  <a:pt x="5597" y="5564"/>
                  <a:pt x="5590" y="5572"/>
                  <a:pt x="5586" y="5572"/>
                </a:cubicBezTo>
                <a:lnTo>
                  <a:pt x="4721" y="5572"/>
                </a:lnTo>
                <a:cubicBezTo>
                  <a:pt x="4714" y="5572"/>
                  <a:pt x="4707" y="5564"/>
                  <a:pt x="4707" y="5557"/>
                </a:cubicBezTo>
                <a:lnTo>
                  <a:pt x="4707" y="5156"/>
                </a:lnTo>
                <a:close/>
                <a:moveTo>
                  <a:pt x="4171" y="1"/>
                </a:moveTo>
                <a:cubicBezTo>
                  <a:pt x="4059" y="1"/>
                  <a:pt x="3965" y="95"/>
                  <a:pt x="3965" y="207"/>
                </a:cubicBezTo>
                <a:lnTo>
                  <a:pt x="3965" y="1502"/>
                </a:lnTo>
                <a:lnTo>
                  <a:pt x="3318" y="1502"/>
                </a:lnTo>
                <a:cubicBezTo>
                  <a:pt x="3206" y="1502"/>
                  <a:pt x="3115" y="1592"/>
                  <a:pt x="3115" y="1708"/>
                </a:cubicBezTo>
                <a:lnTo>
                  <a:pt x="3115" y="2323"/>
                </a:lnTo>
                <a:cubicBezTo>
                  <a:pt x="3115" y="2381"/>
                  <a:pt x="3137" y="2435"/>
                  <a:pt x="3177" y="2471"/>
                </a:cubicBezTo>
                <a:lnTo>
                  <a:pt x="3390" y="2714"/>
                </a:lnTo>
                <a:lnTo>
                  <a:pt x="3390" y="3535"/>
                </a:lnTo>
                <a:cubicBezTo>
                  <a:pt x="3390" y="3882"/>
                  <a:pt x="3491" y="4208"/>
                  <a:pt x="3669" y="4483"/>
                </a:cubicBezTo>
                <a:cubicBezTo>
                  <a:pt x="3828" y="4729"/>
                  <a:pt x="4045" y="4931"/>
                  <a:pt x="4298" y="5072"/>
                </a:cubicBezTo>
                <a:lnTo>
                  <a:pt x="4298" y="5557"/>
                </a:lnTo>
                <a:cubicBezTo>
                  <a:pt x="4298" y="5789"/>
                  <a:pt x="4490" y="5980"/>
                  <a:pt x="4721" y="5980"/>
                </a:cubicBezTo>
                <a:lnTo>
                  <a:pt x="4949" y="5980"/>
                </a:lnTo>
                <a:lnTo>
                  <a:pt x="4949" y="8187"/>
                </a:lnTo>
                <a:cubicBezTo>
                  <a:pt x="4783" y="8006"/>
                  <a:pt x="4602" y="7840"/>
                  <a:pt x="4414" y="7695"/>
                </a:cubicBezTo>
                <a:cubicBezTo>
                  <a:pt x="4548" y="7286"/>
                  <a:pt x="4461" y="6791"/>
                  <a:pt x="4255" y="6425"/>
                </a:cubicBezTo>
                <a:cubicBezTo>
                  <a:pt x="3813" y="5622"/>
                  <a:pt x="3075" y="5524"/>
                  <a:pt x="2283" y="5383"/>
                </a:cubicBezTo>
                <a:cubicBezTo>
                  <a:pt x="1639" y="5268"/>
                  <a:pt x="1191" y="5188"/>
                  <a:pt x="800" y="4768"/>
                </a:cubicBezTo>
                <a:cubicBezTo>
                  <a:pt x="760" y="4725"/>
                  <a:pt x="706" y="4703"/>
                  <a:pt x="651" y="4703"/>
                </a:cubicBezTo>
                <a:cubicBezTo>
                  <a:pt x="601" y="4703"/>
                  <a:pt x="550" y="4721"/>
                  <a:pt x="511" y="4758"/>
                </a:cubicBezTo>
                <a:cubicBezTo>
                  <a:pt x="478" y="4787"/>
                  <a:pt x="460" y="4823"/>
                  <a:pt x="449" y="4866"/>
                </a:cubicBezTo>
                <a:cubicBezTo>
                  <a:pt x="417" y="5004"/>
                  <a:pt x="1" y="6733"/>
                  <a:pt x="988" y="7767"/>
                </a:cubicBezTo>
                <a:cubicBezTo>
                  <a:pt x="1029" y="7808"/>
                  <a:pt x="1082" y="7829"/>
                  <a:pt x="1135" y="7829"/>
                </a:cubicBezTo>
                <a:cubicBezTo>
                  <a:pt x="1186" y="7829"/>
                  <a:pt x="1237" y="7810"/>
                  <a:pt x="1278" y="7771"/>
                </a:cubicBezTo>
                <a:cubicBezTo>
                  <a:pt x="1357" y="7695"/>
                  <a:pt x="1361" y="7565"/>
                  <a:pt x="1285" y="7485"/>
                </a:cubicBezTo>
                <a:cubicBezTo>
                  <a:pt x="659" y="6834"/>
                  <a:pt x="706" y="5825"/>
                  <a:pt x="782" y="5300"/>
                </a:cubicBezTo>
                <a:lnTo>
                  <a:pt x="782" y="5300"/>
                </a:lnTo>
                <a:cubicBezTo>
                  <a:pt x="1187" y="5600"/>
                  <a:pt x="1628" y="5680"/>
                  <a:pt x="2211" y="5785"/>
                </a:cubicBezTo>
                <a:cubicBezTo>
                  <a:pt x="2866" y="5901"/>
                  <a:pt x="3535" y="5966"/>
                  <a:pt x="3900" y="6621"/>
                </a:cubicBezTo>
                <a:cubicBezTo>
                  <a:pt x="4049" y="6892"/>
                  <a:pt x="4096" y="7188"/>
                  <a:pt x="4056" y="7438"/>
                </a:cubicBezTo>
                <a:cubicBezTo>
                  <a:pt x="3875" y="7322"/>
                  <a:pt x="3694" y="7221"/>
                  <a:pt x="3513" y="7131"/>
                </a:cubicBezTo>
                <a:lnTo>
                  <a:pt x="3434" y="6639"/>
                </a:lnTo>
                <a:cubicBezTo>
                  <a:pt x="3417" y="6538"/>
                  <a:pt x="3331" y="6466"/>
                  <a:pt x="3231" y="6466"/>
                </a:cubicBezTo>
                <a:cubicBezTo>
                  <a:pt x="3221" y="6466"/>
                  <a:pt x="3210" y="6467"/>
                  <a:pt x="3198" y="6469"/>
                </a:cubicBezTo>
                <a:cubicBezTo>
                  <a:pt x="3090" y="6487"/>
                  <a:pt x="3014" y="6592"/>
                  <a:pt x="3032" y="6704"/>
                </a:cubicBezTo>
                <a:lnTo>
                  <a:pt x="3068" y="6921"/>
                </a:lnTo>
                <a:cubicBezTo>
                  <a:pt x="2945" y="6870"/>
                  <a:pt x="2829" y="6823"/>
                  <a:pt x="2717" y="6787"/>
                </a:cubicBezTo>
                <a:lnTo>
                  <a:pt x="2641" y="6309"/>
                </a:lnTo>
                <a:cubicBezTo>
                  <a:pt x="2625" y="6209"/>
                  <a:pt x="2539" y="6140"/>
                  <a:pt x="2441" y="6140"/>
                </a:cubicBezTo>
                <a:cubicBezTo>
                  <a:pt x="2429" y="6140"/>
                  <a:pt x="2418" y="6141"/>
                  <a:pt x="2406" y="6143"/>
                </a:cubicBezTo>
                <a:cubicBezTo>
                  <a:pt x="2294" y="6161"/>
                  <a:pt x="2222" y="6266"/>
                  <a:pt x="2240" y="6375"/>
                </a:cubicBezTo>
                <a:lnTo>
                  <a:pt x="2283" y="6642"/>
                </a:lnTo>
                <a:cubicBezTo>
                  <a:pt x="2030" y="6566"/>
                  <a:pt x="1867" y="6534"/>
                  <a:pt x="1867" y="6534"/>
                </a:cubicBezTo>
                <a:cubicBezTo>
                  <a:pt x="1854" y="6531"/>
                  <a:pt x="1840" y="6530"/>
                  <a:pt x="1827" y="6530"/>
                </a:cubicBezTo>
                <a:cubicBezTo>
                  <a:pt x="1730" y="6530"/>
                  <a:pt x="1644" y="6598"/>
                  <a:pt x="1625" y="6697"/>
                </a:cubicBezTo>
                <a:cubicBezTo>
                  <a:pt x="1603" y="6805"/>
                  <a:pt x="1675" y="6914"/>
                  <a:pt x="1788" y="6935"/>
                </a:cubicBezTo>
                <a:cubicBezTo>
                  <a:pt x="1788" y="6935"/>
                  <a:pt x="1914" y="6961"/>
                  <a:pt x="2120" y="7018"/>
                </a:cubicBezTo>
                <a:lnTo>
                  <a:pt x="1979" y="7138"/>
                </a:lnTo>
                <a:cubicBezTo>
                  <a:pt x="1893" y="7210"/>
                  <a:pt x="1882" y="7340"/>
                  <a:pt x="1954" y="7427"/>
                </a:cubicBezTo>
                <a:cubicBezTo>
                  <a:pt x="1994" y="7476"/>
                  <a:pt x="2051" y="7500"/>
                  <a:pt x="2109" y="7500"/>
                </a:cubicBezTo>
                <a:cubicBezTo>
                  <a:pt x="2155" y="7500"/>
                  <a:pt x="2201" y="7485"/>
                  <a:pt x="2240" y="7453"/>
                </a:cubicBezTo>
                <a:lnTo>
                  <a:pt x="2580" y="7167"/>
                </a:lnTo>
                <a:cubicBezTo>
                  <a:pt x="2699" y="7210"/>
                  <a:pt x="2822" y="7257"/>
                  <a:pt x="2952" y="7311"/>
                </a:cubicBezTo>
                <a:lnTo>
                  <a:pt x="2772" y="7467"/>
                </a:lnTo>
                <a:cubicBezTo>
                  <a:pt x="2685" y="7539"/>
                  <a:pt x="2674" y="7666"/>
                  <a:pt x="2746" y="7753"/>
                </a:cubicBezTo>
                <a:cubicBezTo>
                  <a:pt x="2787" y="7801"/>
                  <a:pt x="2845" y="7826"/>
                  <a:pt x="2903" y="7826"/>
                </a:cubicBezTo>
                <a:cubicBezTo>
                  <a:pt x="2950" y="7826"/>
                  <a:pt x="2997" y="7810"/>
                  <a:pt x="3036" y="7778"/>
                </a:cubicBezTo>
                <a:lnTo>
                  <a:pt x="3361" y="7503"/>
                </a:lnTo>
                <a:cubicBezTo>
                  <a:pt x="3535" y="7594"/>
                  <a:pt x="3708" y="7695"/>
                  <a:pt x="3882" y="7807"/>
                </a:cubicBezTo>
                <a:cubicBezTo>
                  <a:pt x="3781" y="7919"/>
                  <a:pt x="3636" y="8017"/>
                  <a:pt x="3455" y="8086"/>
                </a:cubicBezTo>
                <a:cubicBezTo>
                  <a:pt x="3302" y="8142"/>
                  <a:pt x="3124" y="8175"/>
                  <a:pt x="2927" y="8175"/>
                </a:cubicBezTo>
                <a:cubicBezTo>
                  <a:pt x="2755" y="8175"/>
                  <a:pt x="2568" y="8150"/>
                  <a:pt x="2370" y="8093"/>
                </a:cubicBezTo>
                <a:cubicBezTo>
                  <a:pt x="2243" y="8057"/>
                  <a:pt x="2117" y="8013"/>
                  <a:pt x="1990" y="7952"/>
                </a:cubicBezTo>
                <a:cubicBezTo>
                  <a:pt x="1962" y="7939"/>
                  <a:pt x="1934" y="7933"/>
                  <a:pt x="1905" y="7933"/>
                </a:cubicBezTo>
                <a:cubicBezTo>
                  <a:pt x="1827" y="7933"/>
                  <a:pt x="1753" y="7979"/>
                  <a:pt x="1719" y="8053"/>
                </a:cubicBezTo>
                <a:cubicBezTo>
                  <a:pt x="1672" y="8158"/>
                  <a:pt x="1715" y="8277"/>
                  <a:pt x="1820" y="8324"/>
                </a:cubicBezTo>
                <a:cubicBezTo>
                  <a:pt x="1972" y="8393"/>
                  <a:pt x="2117" y="8447"/>
                  <a:pt x="2258" y="8487"/>
                </a:cubicBezTo>
                <a:cubicBezTo>
                  <a:pt x="2494" y="8555"/>
                  <a:pt x="2717" y="8585"/>
                  <a:pt x="2925" y="8585"/>
                </a:cubicBezTo>
                <a:cubicBezTo>
                  <a:pt x="3174" y="8585"/>
                  <a:pt x="3399" y="8542"/>
                  <a:pt x="3596" y="8469"/>
                </a:cubicBezTo>
                <a:cubicBezTo>
                  <a:pt x="3853" y="8375"/>
                  <a:pt x="4063" y="8223"/>
                  <a:pt x="4211" y="8049"/>
                </a:cubicBezTo>
                <a:cubicBezTo>
                  <a:pt x="4490" y="8274"/>
                  <a:pt x="4747" y="8538"/>
                  <a:pt x="4949" y="8849"/>
                </a:cubicBezTo>
                <a:lnTo>
                  <a:pt x="4949" y="12369"/>
                </a:lnTo>
                <a:cubicBezTo>
                  <a:pt x="4783" y="12184"/>
                  <a:pt x="4602" y="12021"/>
                  <a:pt x="4414" y="11873"/>
                </a:cubicBezTo>
                <a:cubicBezTo>
                  <a:pt x="4548" y="11468"/>
                  <a:pt x="4461" y="10969"/>
                  <a:pt x="4258" y="10603"/>
                </a:cubicBezTo>
                <a:cubicBezTo>
                  <a:pt x="3813" y="9804"/>
                  <a:pt x="3079" y="9703"/>
                  <a:pt x="2283" y="9561"/>
                </a:cubicBezTo>
                <a:cubicBezTo>
                  <a:pt x="1643" y="9449"/>
                  <a:pt x="1194" y="9366"/>
                  <a:pt x="800" y="8947"/>
                </a:cubicBezTo>
                <a:cubicBezTo>
                  <a:pt x="760" y="8903"/>
                  <a:pt x="706" y="8881"/>
                  <a:pt x="651" y="8881"/>
                </a:cubicBezTo>
                <a:cubicBezTo>
                  <a:pt x="602" y="8881"/>
                  <a:pt x="552" y="8899"/>
                  <a:pt x="514" y="8936"/>
                </a:cubicBezTo>
                <a:cubicBezTo>
                  <a:pt x="482" y="8968"/>
                  <a:pt x="460" y="9004"/>
                  <a:pt x="453" y="9044"/>
                </a:cubicBezTo>
                <a:cubicBezTo>
                  <a:pt x="417" y="9182"/>
                  <a:pt x="1" y="10911"/>
                  <a:pt x="992" y="11945"/>
                </a:cubicBezTo>
                <a:cubicBezTo>
                  <a:pt x="1031" y="11988"/>
                  <a:pt x="1084" y="12009"/>
                  <a:pt x="1137" y="12009"/>
                </a:cubicBezTo>
                <a:cubicBezTo>
                  <a:pt x="1188" y="12009"/>
                  <a:pt x="1239" y="11990"/>
                  <a:pt x="1278" y="11953"/>
                </a:cubicBezTo>
                <a:cubicBezTo>
                  <a:pt x="1361" y="11877"/>
                  <a:pt x="1361" y="11746"/>
                  <a:pt x="1285" y="11663"/>
                </a:cubicBezTo>
                <a:cubicBezTo>
                  <a:pt x="663" y="11012"/>
                  <a:pt x="706" y="10003"/>
                  <a:pt x="782" y="9478"/>
                </a:cubicBezTo>
                <a:lnTo>
                  <a:pt x="782" y="9478"/>
                </a:lnTo>
                <a:cubicBezTo>
                  <a:pt x="1187" y="9782"/>
                  <a:pt x="1628" y="9862"/>
                  <a:pt x="2214" y="9967"/>
                </a:cubicBezTo>
                <a:cubicBezTo>
                  <a:pt x="2869" y="10082"/>
                  <a:pt x="3535" y="10144"/>
                  <a:pt x="3900" y="10802"/>
                </a:cubicBezTo>
                <a:cubicBezTo>
                  <a:pt x="4049" y="11070"/>
                  <a:pt x="4096" y="11367"/>
                  <a:pt x="4056" y="11620"/>
                </a:cubicBezTo>
                <a:cubicBezTo>
                  <a:pt x="3878" y="11504"/>
                  <a:pt x="3694" y="11399"/>
                  <a:pt x="3517" y="11309"/>
                </a:cubicBezTo>
                <a:lnTo>
                  <a:pt x="3437" y="10817"/>
                </a:lnTo>
                <a:cubicBezTo>
                  <a:pt x="3421" y="10719"/>
                  <a:pt x="3334" y="10648"/>
                  <a:pt x="3235" y="10648"/>
                </a:cubicBezTo>
                <a:cubicBezTo>
                  <a:pt x="3224" y="10648"/>
                  <a:pt x="3213" y="10649"/>
                  <a:pt x="3202" y="10650"/>
                </a:cubicBezTo>
                <a:cubicBezTo>
                  <a:pt x="3090" y="10668"/>
                  <a:pt x="3014" y="10773"/>
                  <a:pt x="3032" y="10882"/>
                </a:cubicBezTo>
                <a:lnTo>
                  <a:pt x="3068" y="11103"/>
                </a:lnTo>
                <a:cubicBezTo>
                  <a:pt x="2949" y="11052"/>
                  <a:pt x="2829" y="11005"/>
                  <a:pt x="2721" y="10965"/>
                </a:cubicBezTo>
                <a:lnTo>
                  <a:pt x="2641" y="10491"/>
                </a:lnTo>
                <a:cubicBezTo>
                  <a:pt x="2625" y="10390"/>
                  <a:pt x="2538" y="10318"/>
                  <a:pt x="2442" y="10318"/>
                </a:cubicBezTo>
                <a:cubicBezTo>
                  <a:pt x="2431" y="10318"/>
                  <a:pt x="2421" y="10319"/>
                  <a:pt x="2410" y="10321"/>
                </a:cubicBezTo>
                <a:cubicBezTo>
                  <a:pt x="2298" y="10339"/>
                  <a:pt x="2222" y="10444"/>
                  <a:pt x="2240" y="10556"/>
                </a:cubicBezTo>
                <a:lnTo>
                  <a:pt x="2283" y="10824"/>
                </a:lnTo>
                <a:cubicBezTo>
                  <a:pt x="2030" y="10748"/>
                  <a:pt x="1867" y="10719"/>
                  <a:pt x="1867" y="10715"/>
                </a:cubicBezTo>
                <a:cubicBezTo>
                  <a:pt x="1854" y="10713"/>
                  <a:pt x="1840" y="10712"/>
                  <a:pt x="1827" y="10712"/>
                </a:cubicBezTo>
                <a:cubicBezTo>
                  <a:pt x="1730" y="10712"/>
                  <a:pt x="1644" y="10779"/>
                  <a:pt x="1625" y="10878"/>
                </a:cubicBezTo>
                <a:cubicBezTo>
                  <a:pt x="1603" y="10987"/>
                  <a:pt x="1675" y="11095"/>
                  <a:pt x="1788" y="11117"/>
                </a:cubicBezTo>
                <a:cubicBezTo>
                  <a:pt x="1788" y="11121"/>
                  <a:pt x="1914" y="11142"/>
                  <a:pt x="2120" y="11200"/>
                </a:cubicBezTo>
                <a:lnTo>
                  <a:pt x="1979" y="11320"/>
                </a:lnTo>
                <a:cubicBezTo>
                  <a:pt x="1893" y="11392"/>
                  <a:pt x="1882" y="11522"/>
                  <a:pt x="1954" y="11609"/>
                </a:cubicBezTo>
                <a:cubicBezTo>
                  <a:pt x="1994" y="11657"/>
                  <a:pt x="2051" y="11682"/>
                  <a:pt x="2109" y="11682"/>
                </a:cubicBezTo>
                <a:cubicBezTo>
                  <a:pt x="2155" y="11682"/>
                  <a:pt x="2201" y="11666"/>
                  <a:pt x="2240" y="11634"/>
                </a:cubicBezTo>
                <a:lnTo>
                  <a:pt x="2580" y="11348"/>
                </a:lnTo>
                <a:cubicBezTo>
                  <a:pt x="2699" y="11388"/>
                  <a:pt x="2822" y="11439"/>
                  <a:pt x="2952" y="11493"/>
                </a:cubicBezTo>
                <a:lnTo>
                  <a:pt x="2772" y="11649"/>
                </a:lnTo>
                <a:cubicBezTo>
                  <a:pt x="2685" y="11717"/>
                  <a:pt x="2674" y="11848"/>
                  <a:pt x="2746" y="11935"/>
                </a:cubicBezTo>
                <a:cubicBezTo>
                  <a:pt x="2787" y="11983"/>
                  <a:pt x="2845" y="12008"/>
                  <a:pt x="2903" y="12008"/>
                </a:cubicBezTo>
                <a:cubicBezTo>
                  <a:pt x="2950" y="12008"/>
                  <a:pt x="2997" y="11992"/>
                  <a:pt x="3036" y="11960"/>
                </a:cubicBezTo>
                <a:lnTo>
                  <a:pt x="3361" y="11685"/>
                </a:lnTo>
                <a:cubicBezTo>
                  <a:pt x="3535" y="11775"/>
                  <a:pt x="3708" y="11877"/>
                  <a:pt x="3882" y="11989"/>
                </a:cubicBezTo>
                <a:cubicBezTo>
                  <a:pt x="3777" y="12101"/>
                  <a:pt x="3633" y="12199"/>
                  <a:pt x="3455" y="12267"/>
                </a:cubicBezTo>
                <a:cubicBezTo>
                  <a:pt x="3300" y="12323"/>
                  <a:pt x="3122" y="12357"/>
                  <a:pt x="2923" y="12357"/>
                </a:cubicBezTo>
                <a:cubicBezTo>
                  <a:pt x="2751" y="12357"/>
                  <a:pt x="2565" y="12332"/>
                  <a:pt x="2366" y="12275"/>
                </a:cubicBezTo>
                <a:cubicBezTo>
                  <a:pt x="2243" y="12238"/>
                  <a:pt x="2117" y="12191"/>
                  <a:pt x="1987" y="12133"/>
                </a:cubicBezTo>
                <a:cubicBezTo>
                  <a:pt x="1959" y="12121"/>
                  <a:pt x="1930" y="12115"/>
                  <a:pt x="1902" y="12115"/>
                </a:cubicBezTo>
                <a:cubicBezTo>
                  <a:pt x="1826" y="12115"/>
                  <a:pt x="1753" y="12158"/>
                  <a:pt x="1719" y="12235"/>
                </a:cubicBezTo>
                <a:cubicBezTo>
                  <a:pt x="1672" y="12336"/>
                  <a:pt x="1715" y="12459"/>
                  <a:pt x="1820" y="12506"/>
                </a:cubicBezTo>
                <a:cubicBezTo>
                  <a:pt x="1968" y="12575"/>
                  <a:pt x="2117" y="12629"/>
                  <a:pt x="2254" y="12669"/>
                </a:cubicBezTo>
                <a:cubicBezTo>
                  <a:pt x="2492" y="12736"/>
                  <a:pt x="2716" y="12766"/>
                  <a:pt x="2924" y="12766"/>
                </a:cubicBezTo>
                <a:cubicBezTo>
                  <a:pt x="3173" y="12766"/>
                  <a:pt x="3398" y="12724"/>
                  <a:pt x="3593" y="12651"/>
                </a:cubicBezTo>
                <a:cubicBezTo>
                  <a:pt x="3853" y="12553"/>
                  <a:pt x="4063" y="12405"/>
                  <a:pt x="4211" y="12231"/>
                </a:cubicBezTo>
                <a:cubicBezTo>
                  <a:pt x="4490" y="12455"/>
                  <a:pt x="4747" y="12719"/>
                  <a:pt x="4949" y="13031"/>
                </a:cubicBezTo>
                <a:lnTo>
                  <a:pt x="4949" y="13765"/>
                </a:lnTo>
                <a:cubicBezTo>
                  <a:pt x="4949" y="13881"/>
                  <a:pt x="5040" y="13971"/>
                  <a:pt x="5152" y="13971"/>
                </a:cubicBezTo>
                <a:cubicBezTo>
                  <a:pt x="5268" y="13971"/>
                  <a:pt x="5358" y="13881"/>
                  <a:pt x="5358" y="13765"/>
                </a:cubicBezTo>
                <a:lnTo>
                  <a:pt x="5358" y="10864"/>
                </a:lnTo>
                <a:cubicBezTo>
                  <a:pt x="5561" y="10553"/>
                  <a:pt x="5817" y="10285"/>
                  <a:pt x="6096" y="10064"/>
                </a:cubicBezTo>
                <a:cubicBezTo>
                  <a:pt x="6244" y="10238"/>
                  <a:pt x="6454" y="10386"/>
                  <a:pt x="6711" y="10484"/>
                </a:cubicBezTo>
                <a:cubicBezTo>
                  <a:pt x="6908" y="10555"/>
                  <a:pt x="7135" y="10597"/>
                  <a:pt x="7384" y="10597"/>
                </a:cubicBezTo>
                <a:cubicBezTo>
                  <a:pt x="7591" y="10597"/>
                  <a:pt x="7814" y="10568"/>
                  <a:pt x="8049" y="10502"/>
                </a:cubicBezTo>
                <a:cubicBezTo>
                  <a:pt x="8190" y="10462"/>
                  <a:pt x="8335" y="10408"/>
                  <a:pt x="8487" y="10336"/>
                </a:cubicBezTo>
                <a:cubicBezTo>
                  <a:pt x="8588" y="10292"/>
                  <a:pt x="8635" y="10169"/>
                  <a:pt x="8588" y="10068"/>
                </a:cubicBezTo>
                <a:cubicBezTo>
                  <a:pt x="8554" y="9993"/>
                  <a:pt x="8480" y="9948"/>
                  <a:pt x="8402" y="9948"/>
                </a:cubicBezTo>
                <a:cubicBezTo>
                  <a:pt x="8374" y="9948"/>
                  <a:pt x="8345" y="9954"/>
                  <a:pt x="8317" y="9967"/>
                </a:cubicBezTo>
                <a:cubicBezTo>
                  <a:pt x="8190" y="10025"/>
                  <a:pt x="8064" y="10072"/>
                  <a:pt x="7937" y="10108"/>
                </a:cubicBezTo>
                <a:cubicBezTo>
                  <a:pt x="7739" y="10163"/>
                  <a:pt x="7553" y="10188"/>
                  <a:pt x="7382" y="10188"/>
                </a:cubicBezTo>
                <a:cubicBezTo>
                  <a:pt x="7185" y="10188"/>
                  <a:pt x="7007" y="10155"/>
                  <a:pt x="6852" y="10097"/>
                </a:cubicBezTo>
                <a:cubicBezTo>
                  <a:pt x="6671" y="10032"/>
                  <a:pt x="6526" y="9934"/>
                  <a:pt x="6425" y="9822"/>
                </a:cubicBezTo>
                <a:cubicBezTo>
                  <a:pt x="6599" y="9706"/>
                  <a:pt x="6772" y="9605"/>
                  <a:pt x="6946" y="9518"/>
                </a:cubicBezTo>
                <a:lnTo>
                  <a:pt x="7272" y="9793"/>
                </a:lnTo>
                <a:cubicBezTo>
                  <a:pt x="7310" y="9825"/>
                  <a:pt x="7357" y="9841"/>
                  <a:pt x="7404" y="9841"/>
                </a:cubicBezTo>
                <a:cubicBezTo>
                  <a:pt x="7463" y="9841"/>
                  <a:pt x="7521" y="9816"/>
                  <a:pt x="7561" y="9768"/>
                </a:cubicBezTo>
                <a:cubicBezTo>
                  <a:pt x="7633" y="9681"/>
                  <a:pt x="7623" y="9551"/>
                  <a:pt x="7536" y="9478"/>
                </a:cubicBezTo>
                <a:lnTo>
                  <a:pt x="7351" y="9326"/>
                </a:lnTo>
                <a:cubicBezTo>
                  <a:pt x="7481" y="9272"/>
                  <a:pt x="7608" y="9221"/>
                  <a:pt x="7724" y="9182"/>
                </a:cubicBezTo>
                <a:lnTo>
                  <a:pt x="8064" y="9467"/>
                </a:lnTo>
                <a:cubicBezTo>
                  <a:pt x="8102" y="9499"/>
                  <a:pt x="8148" y="9514"/>
                  <a:pt x="8194" y="9514"/>
                </a:cubicBezTo>
                <a:cubicBezTo>
                  <a:pt x="8253" y="9514"/>
                  <a:pt x="8312" y="9489"/>
                  <a:pt x="8353" y="9442"/>
                </a:cubicBezTo>
                <a:cubicBezTo>
                  <a:pt x="8426" y="9355"/>
                  <a:pt x="8415" y="9225"/>
                  <a:pt x="8328" y="9153"/>
                </a:cubicBezTo>
                <a:lnTo>
                  <a:pt x="8183" y="9033"/>
                </a:lnTo>
                <a:cubicBezTo>
                  <a:pt x="8389" y="8975"/>
                  <a:pt x="8520" y="8950"/>
                  <a:pt x="8520" y="8950"/>
                </a:cubicBezTo>
                <a:cubicBezTo>
                  <a:pt x="8632" y="8928"/>
                  <a:pt x="8704" y="8820"/>
                  <a:pt x="8682" y="8708"/>
                </a:cubicBezTo>
                <a:cubicBezTo>
                  <a:pt x="8660" y="8612"/>
                  <a:pt x="8576" y="8545"/>
                  <a:pt x="8480" y="8545"/>
                </a:cubicBezTo>
                <a:cubicBezTo>
                  <a:pt x="8467" y="8545"/>
                  <a:pt x="8453" y="8546"/>
                  <a:pt x="8440" y="8549"/>
                </a:cubicBezTo>
                <a:cubicBezTo>
                  <a:pt x="8440" y="8549"/>
                  <a:pt x="8277" y="8581"/>
                  <a:pt x="8024" y="8654"/>
                </a:cubicBezTo>
                <a:lnTo>
                  <a:pt x="8067" y="8389"/>
                </a:lnTo>
                <a:cubicBezTo>
                  <a:pt x="8086" y="8277"/>
                  <a:pt x="8010" y="8172"/>
                  <a:pt x="7897" y="8154"/>
                </a:cubicBezTo>
                <a:cubicBezTo>
                  <a:pt x="7886" y="8153"/>
                  <a:pt x="7875" y="8152"/>
                  <a:pt x="7864" y="8152"/>
                </a:cubicBezTo>
                <a:cubicBezTo>
                  <a:pt x="7765" y="8152"/>
                  <a:pt x="7679" y="8223"/>
                  <a:pt x="7662" y="8324"/>
                </a:cubicBezTo>
                <a:lnTo>
                  <a:pt x="7586" y="8798"/>
                </a:lnTo>
                <a:cubicBezTo>
                  <a:pt x="7478" y="8838"/>
                  <a:pt x="7358" y="8881"/>
                  <a:pt x="7239" y="8936"/>
                </a:cubicBezTo>
                <a:lnTo>
                  <a:pt x="7272" y="8715"/>
                </a:lnTo>
                <a:cubicBezTo>
                  <a:pt x="7293" y="8607"/>
                  <a:pt x="7217" y="8498"/>
                  <a:pt x="7105" y="8484"/>
                </a:cubicBezTo>
                <a:cubicBezTo>
                  <a:pt x="7094" y="8482"/>
                  <a:pt x="7082" y="8481"/>
                  <a:pt x="7071" y="8481"/>
                </a:cubicBezTo>
                <a:cubicBezTo>
                  <a:pt x="6972" y="8481"/>
                  <a:pt x="6886" y="8549"/>
                  <a:pt x="6870" y="8650"/>
                </a:cubicBezTo>
                <a:lnTo>
                  <a:pt x="6791" y="9142"/>
                </a:lnTo>
                <a:cubicBezTo>
                  <a:pt x="6613" y="9232"/>
                  <a:pt x="6429" y="9337"/>
                  <a:pt x="6252" y="9453"/>
                </a:cubicBezTo>
                <a:cubicBezTo>
                  <a:pt x="6212" y="9200"/>
                  <a:pt x="6255" y="8903"/>
                  <a:pt x="6407" y="8635"/>
                </a:cubicBezTo>
                <a:cubicBezTo>
                  <a:pt x="6769" y="7977"/>
                  <a:pt x="7438" y="7916"/>
                  <a:pt x="8093" y="7800"/>
                </a:cubicBezTo>
                <a:cubicBezTo>
                  <a:pt x="8675" y="7695"/>
                  <a:pt x="9116" y="7615"/>
                  <a:pt x="9522" y="7311"/>
                </a:cubicBezTo>
                <a:lnTo>
                  <a:pt x="9522" y="7311"/>
                </a:lnTo>
                <a:cubicBezTo>
                  <a:pt x="9601" y="7836"/>
                  <a:pt x="9645" y="8845"/>
                  <a:pt x="9022" y="9496"/>
                </a:cubicBezTo>
                <a:cubicBezTo>
                  <a:pt x="8943" y="9580"/>
                  <a:pt x="8946" y="9706"/>
                  <a:pt x="9026" y="9786"/>
                </a:cubicBezTo>
                <a:cubicBezTo>
                  <a:pt x="9066" y="9822"/>
                  <a:pt x="9117" y="9841"/>
                  <a:pt x="9168" y="9841"/>
                </a:cubicBezTo>
                <a:cubicBezTo>
                  <a:pt x="9222" y="9841"/>
                  <a:pt x="9276" y="9820"/>
                  <a:pt x="9315" y="9779"/>
                </a:cubicBezTo>
                <a:cubicBezTo>
                  <a:pt x="10307" y="8744"/>
                  <a:pt x="9891" y="7018"/>
                  <a:pt x="9854" y="6877"/>
                </a:cubicBezTo>
                <a:cubicBezTo>
                  <a:pt x="9844" y="6838"/>
                  <a:pt x="9826" y="6798"/>
                  <a:pt x="9793" y="6769"/>
                </a:cubicBezTo>
                <a:cubicBezTo>
                  <a:pt x="9753" y="6733"/>
                  <a:pt x="9704" y="6714"/>
                  <a:pt x="9654" y="6714"/>
                </a:cubicBezTo>
                <a:cubicBezTo>
                  <a:pt x="9600" y="6714"/>
                  <a:pt x="9545" y="6736"/>
                  <a:pt x="9504" y="6780"/>
                </a:cubicBezTo>
                <a:cubicBezTo>
                  <a:pt x="9113" y="7199"/>
                  <a:pt x="8664" y="7279"/>
                  <a:pt x="8020" y="7395"/>
                </a:cubicBezTo>
                <a:cubicBezTo>
                  <a:pt x="7228" y="7536"/>
                  <a:pt x="6494" y="7633"/>
                  <a:pt x="6049" y="8436"/>
                </a:cubicBezTo>
                <a:cubicBezTo>
                  <a:pt x="5843" y="8802"/>
                  <a:pt x="5760" y="9301"/>
                  <a:pt x="5890" y="9706"/>
                </a:cubicBezTo>
                <a:cubicBezTo>
                  <a:pt x="5702" y="9855"/>
                  <a:pt x="5521" y="10017"/>
                  <a:pt x="5354" y="10202"/>
                </a:cubicBezTo>
                <a:lnTo>
                  <a:pt x="5354" y="5980"/>
                </a:lnTo>
                <a:lnTo>
                  <a:pt x="5586" y="5980"/>
                </a:lnTo>
                <a:cubicBezTo>
                  <a:pt x="5817" y="5980"/>
                  <a:pt x="6006" y="5792"/>
                  <a:pt x="6006" y="5557"/>
                </a:cubicBezTo>
                <a:lnTo>
                  <a:pt x="6006" y="5072"/>
                </a:lnTo>
                <a:cubicBezTo>
                  <a:pt x="6259" y="4931"/>
                  <a:pt x="6479" y="4725"/>
                  <a:pt x="6635" y="4483"/>
                </a:cubicBezTo>
                <a:cubicBezTo>
                  <a:pt x="6812" y="4208"/>
                  <a:pt x="6913" y="3882"/>
                  <a:pt x="6913" y="3535"/>
                </a:cubicBezTo>
                <a:lnTo>
                  <a:pt x="6913" y="2714"/>
                </a:lnTo>
                <a:lnTo>
                  <a:pt x="7138" y="2461"/>
                </a:lnTo>
                <a:cubicBezTo>
                  <a:pt x="7174" y="2421"/>
                  <a:pt x="7188" y="2370"/>
                  <a:pt x="7188" y="2323"/>
                </a:cubicBezTo>
                <a:lnTo>
                  <a:pt x="7188" y="1708"/>
                </a:lnTo>
                <a:cubicBezTo>
                  <a:pt x="7188" y="1592"/>
                  <a:pt x="7098" y="1502"/>
                  <a:pt x="6986" y="1502"/>
                </a:cubicBezTo>
                <a:lnTo>
                  <a:pt x="6335" y="1502"/>
                </a:lnTo>
                <a:lnTo>
                  <a:pt x="6335" y="207"/>
                </a:lnTo>
                <a:cubicBezTo>
                  <a:pt x="6335" y="95"/>
                  <a:pt x="6244" y="1"/>
                  <a:pt x="6132" y="1"/>
                </a:cubicBezTo>
                <a:cubicBezTo>
                  <a:pt x="6020" y="1"/>
                  <a:pt x="5926" y="95"/>
                  <a:pt x="5926" y="207"/>
                </a:cubicBezTo>
                <a:lnTo>
                  <a:pt x="5926" y="1502"/>
                </a:lnTo>
                <a:lnTo>
                  <a:pt x="4378" y="1502"/>
                </a:lnTo>
                <a:lnTo>
                  <a:pt x="4378" y="207"/>
                </a:lnTo>
                <a:cubicBezTo>
                  <a:pt x="4378" y="95"/>
                  <a:pt x="4284" y="1"/>
                  <a:pt x="4171" y="1"/>
                </a:cubicBezTo>
                <a:close/>
              </a:path>
            </a:pathLst>
          </a:custGeom>
          <a:solidFill>
            <a:schemeClr val="dk2"/>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3;p29">
            <a:extLst>
              <a:ext uri="{FF2B5EF4-FFF2-40B4-BE49-F238E27FC236}">
                <a16:creationId xmlns:a16="http://schemas.microsoft.com/office/drawing/2014/main" id="{3B3D8184-069F-8121-1280-F65FEAD1F85E}"/>
              </a:ext>
            </a:extLst>
          </p:cNvPr>
          <p:cNvSpPr txBox="1">
            <a:spLocks/>
          </p:cNvSpPr>
          <p:nvPr/>
        </p:nvSpPr>
        <p:spPr>
          <a:xfrm>
            <a:off x="4830619" y="2289500"/>
            <a:ext cx="27249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SemiBold"/>
                <a:ea typeface="Epilogue SemiBold"/>
                <a:cs typeface="Epilogue SemiBold"/>
                <a:sym typeface="Epilogue SemiBold"/>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it-IT" dirty="0"/>
              <a:t>New York State</a:t>
            </a:r>
          </a:p>
        </p:txBody>
      </p:sp>
      <p:sp>
        <p:nvSpPr>
          <p:cNvPr id="7" name="Google Shape;205;p30">
            <a:extLst>
              <a:ext uri="{FF2B5EF4-FFF2-40B4-BE49-F238E27FC236}">
                <a16:creationId xmlns:a16="http://schemas.microsoft.com/office/drawing/2014/main" id="{70F629EC-C942-3FCB-17C9-6BDE7C470724}"/>
              </a:ext>
            </a:extLst>
          </p:cNvPr>
          <p:cNvSpPr/>
          <p:nvPr/>
        </p:nvSpPr>
        <p:spPr>
          <a:xfrm>
            <a:off x="181009" y="1937094"/>
            <a:ext cx="376787" cy="296752"/>
          </a:xfrm>
          <a:custGeom>
            <a:avLst/>
            <a:gdLst/>
            <a:ahLst/>
            <a:cxnLst/>
            <a:rect l="l" t="t" r="r" b="b"/>
            <a:pathLst>
              <a:path w="13968" h="11001" extrusionOk="0">
                <a:moveTo>
                  <a:pt x="9978" y="1187"/>
                </a:moveTo>
                <a:cubicBezTo>
                  <a:pt x="9865" y="1187"/>
                  <a:pt x="9775" y="1281"/>
                  <a:pt x="9775" y="1393"/>
                </a:cubicBezTo>
                <a:cubicBezTo>
                  <a:pt x="9775" y="1505"/>
                  <a:pt x="9865" y="1595"/>
                  <a:pt x="9978" y="1595"/>
                </a:cubicBezTo>
                <a:lnTo>
                  <a:pt x="10914" y="1595"/>
                </a:lnTo>
                <a:cubicBezTo>
                  <a:pt x="11027" y="1595"/>
                  <a:pt x="11121" y="1505"/>
                  <a:pt x="11121" y="1393"/>
                </a:cubicBezTo>
                <a:cubicBezTo>
                  <a:pt x="11121" y="1277"/>
                  <a:pt x="11027" y="1187"/>
                  <a:pt x="10914" y="1187"/>
                </a:cubicBezTo>
                <a:close/>
                <a:moveTo>
                  <a:pt x="3524" y="720"/>
                </a:moveTo>
                <a:cubicBezTo>
                  <a:pt x="3412" y="720"/>
                  <a:pt x="3318" y="810"/>
                  <a:pt x="3318" y="923"/>
                </a:cubicBezTo>
                <a:lnTo>
                  <a:pt x="3318" y="1187"/>
                </a:lnTo>
                <a:lnTo>
                  <a:pt x="3057" y="1187"/>
                </a:lnTo>
                <a:cubicBezTo>
                  <a:pt x="2942" y="1187"/>
                  <a:pt x="2851" y="1281"/>
                  <a:pt x="2851" y="1393"/>
                </a:cubicBezTo>
                <a:cubicBezTo>
                  <a:pt x="2851" y="1505"/>
                  <a:pt x="2942" y="1595"/>
                  <a:pt x="3057" y="1595"/>
                </a:cubicBezTo>
                <a:lnTo>
                  <a:pt x="3318" y="1595"/>
                </a:lnTo>
                <a:lnTo>
                  <a:pt x="3318" y="1859"/>
                </a:lnTo>
                <a:cubicBezTo>
                  <a:pt x="3318" y="1972"/>
                  <a:pt x="3412" y="2066"/>
                  <a:pt x="3524" y="2066"/>
                </a:cubicBezTo>
                <a:cubicBezTo>
                  <a:pt x="3636" y="2066"/>
                  <a:pt x="3727" y="1972"/>
                  <a:pt x="3727" y="1859"/>
                </a:cubicBezTo>
                <a:lnTo>
                  <a:pt x="3727" y="1595"/>
                </a:lnTo>
                <a:lnTo>
                  <a:pt x="3991" y="1595"/>
                </a:lnTo>
                <a:cubicBezTo>
                  <a:pt x="4103" y="1595"/>
                  <a:pt x="4197" y="1505"/>
                  <a:pt x="4197" y="1393"/>
                </a:cubicBezTo>
                <a:cubicBezTo>
                  <a:pt x="4197" y="1277"/>
                  <a:pt x="4103" y="1187"/>
                  <a:pt x="3991" y="1187"/>
                </a:cubicBezTo>
                <a:lnTo>
                  <a:pt x="3727" y="1187"/>
                </a:lnTo>
                <a:lnTo>
                  <a:pt x="3727" y="923"/>
                </a:lnTo>
                <a:cubicBezTo>
                  <a:pt x="3727" y="810"/>
                  <a:pt x="3636" y="720"/>
                  <a:pt x="3524" y="720"/>
                </a:cubicBezTo>
                <a:close/>
                <a:moveTo>
                  <a:pt x="3524" y="413"/>
                </a:moveTo>
                <a:cubicBezTo>
                  <a:pt x="3795" y="413"/>
                  <a:pt x="4041" y="521"/>
                  <a:pt x="4219" y="698"/>
                </a:cubicBezTo>
                <a:cubicBezTo>
                  <a:pt x="4396" y="876"/>
                  <a:pt x="4504" y="1122"/>
                  <a:pt x="4504" y="1393"/>
                </a:cubicBezTo>
                <a:cubicBezTo>
                  <a:pt x="4504" y="1661"/>
                  <a:pt x="4396" y="1907"/>
                  <a:pt x="4219" y="2084"/>
                </a:cubicBezTo>
                <a:cubicBezTo>
                  <a:pt x="4041" y="2261"/>
                  <a:pt x="3795" y="2373"/>
                  <a:pt x="3524" y="2373"/>
                </a:cubicBezTo>
                <a:cubicBezTo>
                  <a:pt x="3253" y="2373"/>
                  <a:pt x="3007" y="2261"/>
                  <a:pt x="2830" y="2084"/>
                </a:cubicBezTo>
                <a:cubicBezTo>
                  <a:pt x="2652" y="1907"/>
                  <a:pt x="2544" y="1661"/>
                  <a:pt x="2544" y="1393"/>
                </a:cubicBezTo>
                <a:cubicBezTo>
                  <a:pt x="2544" y="1122"/>
                  <a:pt x="2652" y="876"/>
                  <a:pt x="2830" y="698"/>
                </a:cubicBezTo>
                <a:cubicBezTo>
                  <a:pt x="3010" y="521"/>
                  <a:pt x="3253" y="413"/>
                  <a:pt x="3524" y="413"/>
                </a:cubicBezTo>
                <a:close/>
                <a:moveTo>
                  <a:pt x="10448" y="413"/>
                </a:moveTo>
                <a:cubicBezTo>
                  <a:pt x="10719" y="413"/>
                  <a:pt x="10962" y="521"/>
                  <a:pt x="11139" y="698"/>
                </a:cubicBezTo>
                <a:cubicBezTo>
                  <a:pt x="11320" y="876"/>
                  <a:pt x="11428" y="1122"/>
                  <a:pt x="11428" y="1393"/>
                </a:cubicBezTo>
                <a:cubicBezTo>
                  <a:pt x="11428" y="1661"/>
                  <a:pt x="11320" y="1907"/>
                  <a:pt x="11139" y="2084"/>
                </a:cubicBezTo>
                <a:cubicBezTo>
                  <a:pt x="10962" y="2261"/>
                  <a:pt x="10719" y="2373"/>
                  <a:pt x="10448" y="2373"/>
                </a:cubicBezTo>
                <a:cubicBezTo>
                  <a:pt x="10177" y="2373"/>
                  <a:pt x="9931" y="2261"/>
                  <a:pt x="9753" y="2084"/>
                </a:cubicBezTo>
                <a:cubicBezTo>
                  <a:pt x="9576" y="1907"/>
                  <a:pt x="9468" y="1661"/>
                  <a:pt x="9468" y="1393"/>
                </a:cubicBezTo>
                <a:cubicBezTo>
                  <a:pt x="9468" y="1122"/>
                  <a:pt x="9576" y="876"/>
                  <a:pt x="9753" y="698"/>
                </a:cubicBezTo>
                <a:cubicBezTo>
                  <a:pt x="9931" y="521"/>
                  <a:pt x="10177" y="413"/>
                  <a:pt x="10448" y="413"/>
                </a:cubicBezTo>
                <a:close/>
                <a:moveTo>
                  <a:pt x="5405" y="7445"/>
                </a:moveTo>
                <a:lnTo>
                  <a:pt x="5405" y="8096"/>
                </a:lnTo>
                <a:lnTo>
                  <a:pt x="3730" y="8096"/>
                </a:lnTo>
                <a:lnTo>
                  <a:pt x="3730" y="7445"/>
                </a:lnTo>
                <a:close/>
                <a:moveTo>
                  <a:pt x="10242" y="7445"/>
                </a:moveTo>
                <a:lnTo>
                  <a:pt x="10242" y="8096"/>
                </a:lnTo>
                <a:lnTo>
                  <a:pt x="8567" y="8096"/>
                </a:lnTo>
                <a:lnTo>
                  <a:pt x="8567" y="7445"/>
                </a:lnTo>
                <a:close/>
                <a:moveTo>
                  <a:pt x="7103" y="6911"/>
                </a:moveTo>
                <a:cubicBezTo>
                  <a:pt x="7043" y="6911"/>
                  <a:pt x="6982" y="6939"/>
                  <a:pt x="6943" y="6989"/>
                </a:cubicBezTo>
                <a:lnTo>
                  <a:pt x="6527" y="7513"/>
                </a:lnTo>
                <a:cubicBezTo>
                  <a:pt x="6458" y="7600"/>
                  <a:pt x="6472" y="7731"/>
                  <a:pt x="6563" y="7799"/>
                </a:cubicBezTo>
                <a:cubicBezTo>
                  <a:pt x="6574" y="7810"/>
                  <a:pt x="6592" y="7817"/>
                  <a:pt x="6606" y="7825"/>
                </a:cubicBezTo>
                <a:lnTo>
                  <a:pt x="6961" y="7984"/>
                </a:lnTo>
                <a:lnTo>
                  <a:pt x="6711" y="8298"/>
                </a:lnTo>
                <a:cubicBezTo>
                  <a:pt x="6639" y="8389"/>
                  <a:pt x="6657" y="8516"/>
                  <a:pt x="6744" y="8588"/>
                </a:cubicBezTo>
                <a:cubicBezTo>
                  <a:pt x="6780" y="8617"/>
                  <a:pt x="6824" y="8631"/>
                  <a:pt x="6868" y="8631"/>
                </a:cubicBezTo>
                <a:cubicBezTo>
                  <a:pt x="6929" y="8631"/>
                  <a:pt x="6990" y="8604"/>
                  <a:pt x="7029" y="8552"/>
                </a:cubicBezTo>
                <a:lnTo>
                  <a:pt x="7435" y="8042"/>
                </a:lnTo>
                <a:cubicBezTo>
                  <a:pt x="7449" y="8027"/>
                  <a:pt x="7463" y="8005"/>
                  <a:pt x="7471" y="7984"/>
                </a:cubicBezTo>
                <a:cubicBezTo>
                  <a:pt x="7518" y="7882"/>
                  <a:pt x="7471" y="7759"/>
                  <a:pt x="7366" y="7716"/>
                </a:cubicBezTo>
                <a:lnTo>
                  <a:pt x="7011" y="7557"/>
                </a:lnTo>
                <a:lnTo>
                  <a:pt x="7261" y="7242"/>
                </a:lnTo>
                <a:cubicBezTo>
                  <a:pt x="7333" y="7152"/>
                  <a:pt x="7315" y="7025"/>
                  <a:pt x="7228" y="6956"/>
                </a:cubicBezTo>
                <a:cubicBezTo>
                  <a:pt x="7192" y="6926"/>
                  <a:pt x="7147" y="6911"/>
                  <a:pt x="7103" y="6911"/>
                </a:cubicBezTo>
                <a:close/>
                <a:moveTo>
                  <a:pt x="2909" y="4949"/>
                </a:moveTo>
                <a:cubicBezTo>
                  <a:pt x="3021" y="4949"/>
                  <a:pt x="3123" y="4996"/>
                  <a:pt x="3199" y="5068"/>
                </a:cubicBezTo>
                <a:cubicBezTo>
                  <a:pt x="3275" y="5144"/>
                  <a:pt x="3318" y="5245"/>
                  <a:pt x="3318" y="5358"/>
                </a:cubicBezTo>
                <a:lnTo>
                  <a:pt x="3318" y="5679"/>
                </a:lnTo>
                <a:lnTo>
                  <a:pt x="2891" y="5462"/>
                </a:lnTo>
                <a:cubicBezTo>
                  <a:pt x="2861" y="5447"/>
                  <a:pt x="2829" y="5440"/>
                  <a:pt x="2798" y="5440"/>
                </a:cubicBezTo>
                <a:cubicBezTo>
                  <a:pt x="2723" y="5440"/>
                  <a:pt x="2652" y="5480"/>
                  <a:pt x="2616" y="5549"/>
                </a:cubicBezTo>
                <a:cubicBezTo>
                  <a:pt x="2565" y="5651"/>
                  <a:pt x="2605" y="5774"/>
                  <a:pt x="2707" y="5824"/>
                </a:cubicBezTo>
                <a:lnTo>
                  <a:pt x="3318" y="6139"/>
                </a:lnTo>
                <a:lnTo>
                  <a:pt x="3318" y="6721"/>
                </a:lnTo>
                <a:lnTo>
                  <a:pt x="2887" y="6504"/>
                </a:lnTo>
                <a:cubicBezTo>
                  <a:pt x="2857" y="6489"/>
                  <a:pt x="2826" y="6482"/>
                  <a:pt x="2794" y="6482"/>
                </a:cubicBezTo>
                <a:cubicBezTo>
                  <a:pt x="2720" y="6482"/>
                  <a:pt x="2648" y="6522"/>
                  <a:pt x="2613" y="6591"/>
                </a:cubicBezTo>
                <a:cubicBezTo>
                  <a:pt x="2562" y="6692"/>
                  <a:pt x="2602" y="6815"/>
                  <a:pt x="2703" y="6866"/>
                </a:cubicBezTo>
                <a:lnTo>
                  <a:pt x="3318" y="7181"/>
                </a:lnTo>
                <a:lnTo>
                  <a:pt x="3318" y="7763"/>
                </a:lnTo>
                <a:lnTo>
                  <a:pt x="2887" y="7546"/>
                </a:lnTo>
                <a:cubicBezTo>
                  <a:pt x="2858" y="7531"/>
                  <a:pt x="2826" y="7524"/>
                  <a:pt x="2795" y="7524"/>
                </a:cubicBezTo>
                <a:cubicBezTo>
                  <a:pt x="2720" y="7524"/>
                  <a:pt x="2648" y="7565"/>
                  <a:pt x="2613" y="7636"/>
                </a:cubicBezTo>
                <a:cubicBezTo>
                  <a:pt x="2562" y="7734"/>
                  <a:pt x="2602" y="7857"/>
                  <a:pt x="2703" y="7908"/>
                </a:cubicBezTo>
                <a:lnTo>
                  <a:pt x="3318" y="8222"/>
                </a:lnTo>
                <a:lnTo>
                  <a:pt x="3318" y="8809"/>
                </a:lnTo>
                <a:lnTo>
                  <a:pt x="2887" y="8588"/>
                </a:lnTo>
                <a:cubicBezTo>
                  <a:pt x="2857" y="8573"/>
                  <a:pt x="2826" y="8566"/>
                  <a:pt x="2794" y="8566"/>
                </a:cubicBezTo>
                <a:cubicBezTo>
                  <a:pt x="2720" y="8566"/>
                  <a:pt x="2648" y="8606"/>
                  <a:pt x="2613" y="8675"/>
                </a:cubicBezTo>
                <a:cubicBezTo>
                  <a:pt x="2562" y="8776"/>
                  <a:pt x="2602" y="8899"/>
                  <a:pt x="2703" y="8950"/>
                </a:cubicBezTo>
                <a:lnTo>
                  <a:pt x="3318" y="9264"/>
                </a:lnTo>
                <a:lnTo>
                  <a:pt x="3318" y="9847"/>
                </a:lnTo>
                <a:lnTo>
                  <a:pt x="2887" y="9630"/>
                </a:lnTo>
                <a:cubicBezTo>
                  <a:pt x="2858" y="9615"/>
                  <a:pt x="2826" y="9608"/>
                  <a:pt x="2795" y="9608"/>
                </a:cubicBezTo>
                <a:cubicBezTo>
                  <a:pt x="2720" y="9608"/>
                  <a:pt x="2648" y="9649"/>
                  <a:pt x="2613" y="9720"/>
                </a:cubicBezTo>
                <a:cubicBezTo>
                  <a:pt x="2562" y="9818"/>
                  <a:pt x="2602" y="9941"/>
                  <a:pt x="2703" y="9991"/>
                </a:cubicBezTo>
                <a:lnTo>
                  <a:pt x="3300" y="10299"/>
                </a:lnTo>
                <a:cubicBezTo>
                  <a:pt x="3282" y="10364"/>
                  <a:pt x="3246" y="10425"/>
                  <a:pt x="3195" y="10473"/>
                </a:cubicBezTo>
                <a:cubicBezTo>
                  <a:pt x="3123" y="10545"/>
                  <a:pt x="3018" y="10592"/>
                  <a:pt x="2906" y="10592"/>
                </a:cubicBezTo>
                <a:lnTo>
                  <a:pt x="2066" y="10592"/>
                </a:lnTo>
                <a:lnTo>
                  <a:pt x="2066" y="8233"/>
                </a:lnTo>
                <a:cubicBezTo>
                  <a:pt x="2066" y="8121"/>
                  <a:pt x="1976" y="8027"/>
                  <a:pt x="1860" y="8027"/>
                </a:cubicBezTo>
                <a:cubicBezTo>
                  <a:pt x="1748" y="8027"/>
                  <a:pt x="1658" y="8121"/>
                  <a:pt x="1658" y="8233"/>
                </a:cubicBezTo>
                <a:lnTo>
                  <a:pt x="1658" y="10592"/>
                </a:lnTo>
                <a:lnTo>
                  <a:pt x="818" y="10592"/>
                </a:lnTo>
                <a:cubicBezTo>
                  <a:pt x="706" y="10592"/>
                  <a:pt x="601" y="10545"/>
                  <a:pt x="529" y="10473"/>
                </a:cubicBezTo>
                <a:cubicBezTo>
                  <a:pt x="478" y="10425"/>
                  <a:pt x="442" y="10364"/>
                  <a:pt x="424" y="10299"/>
                </a:cubicBezTo>
                <a:lnTo>
                  <a:pt x="1021" y="9991"/>
                </a:lnTo>
                <a:cubicBezTo>
                  <a:pt x="1122" y="9941"/>
                  <a:pt x="1162" y="9818"/>
                  <a:pt x="1111" y="9720"/>
                </a:cubicBezTo>
                <a:cubicBezTo>
                  <a:pt x="1073" y="9649"/>
                  <a:pt x="1002" y="9608"/>
                  <a:pt x="928" y="9608"/>
                </a:cubicBezTo>
                <a:cubicBezTo>
                  <a:pt x="897" y="9608"/>
                  <a:pt x="866" y="9615"/>
                  <a:pt x="836" y="9630"/>
                </a:cubicBezTo>
                <a:lnTo>
                  <a:pt x="406" y="9847"/>
                </a:lnTo>
                <a:lnTo>
                  <a:pt x="406" y="9264"/>
                </a:lnTo>
                <a:lnTo>
                  <a:pt x="1021" y="8950"/>
                </a:lnTo>
                <a:cubicBezTo>
                  <a:pt x="1122" y="8899"/>
                  <a:pt x="1162" y="8776"/>
                  <a:pt x="1111" y="8675"/>
                </a:cubicBezTo>
                <a:cubicBezTo>
                  <a:pt x="1076" y="8606"/>
                  <a:pt x="1004" y="8566"/>
                  <a:pt x="930" y="8566"/>
                </a:cubicBezTo>
                <a:cubicBezTo>
                  <a:pt x="898" y="8566"/>
                  <a:pt x="866" y="8573"/>
                  <a:pt x="836" y="8588"/>
                </a:cubicBezTo>
                <a:lnTo>
                  <a:pt x="406" y="8809"/>
                </a:lnTo>
                <a:lnTo>
                  <a:pt x="406" y="8222"/>
                </a:lnTo>
                <a:lnTo>
                  <a:pt x="1021" y="7908"/>
                </a:lnTo>
                <a:cubicBezTo>
                  <a:pt x="1122" y="7857"/>
                  <a:pt x="1162" y="7734"/>
                  <a:pt x="1111" y="7636"/>
                </a:cubicBezTo>
                <a:cubicBezTo>
                  <a:pt x="1076" y="7565"/>
                  <a:pt x="1004" y="7524"/>
                  <a:pt x="929" y="7524"/>
                </a:cubicBezTo>
                <a:cubicBezTo>
                  <a:pt x="898" y="7524"/>
                  <a:pt x="866" y="7531"/>
                  <a:pt x="836" y="7546"/>
                </a:cubicBezTo>
                <a:lnTo>
                  <a:pt x="410" y="7763"/>
                </a:lnTo>
                <a:lnTo>
                  <a:pt x="410" y="7181"/>
                </a:lnTo>
                <a:lnTo>
                  <a:pt x="1024" y="6866"/>
                </a:lnTo>
                <a:cubicBezTo>
                  <a:pt x="1122" y="6815"/>
                  <a:pt x="1162" y="6692"/>
                  <a:pt x="1111" y="6591"/>
                </a:cubicBezTo>
                <a:cubicBezTo>
                  <a:pt x="1076" y="6520"/>
                  <a:pt x="1006" y="6482"/>
                  <a:pt x="932" y="6482"/>
                </a:cubicBezTo>
                <a:cubicBezTo>
                  <a:pt x="900" y="6482"/>
                  <a:pt x="867" y="6489"/>
                  <a:pt x="836" y="6504"/>
                </a:cubicBezTo>
                <a:lnTo>
                  <a:pt x="410" y="6721"/>
                </a:lnTo>
                <a:lnTo>
                  <a:pt x="410" y="6139"/>
                </a:lnTo>
                <a:lnTo>
                  <a:pt x="1024" y="5824"/>
                </a:lnTo>
                <a:cubicBezTo>
                  <a:pt x="1122" y="5774"/>
                  <a:pt x="1162" y="5651"/>
                  <a:pt x="1111" y="5549"/>
                </a:cubicBezTo>
                <a:cubicBezTo>
                  <a:pt x="1076" y="5480"/>
                  <a:pt x="1004" y="5440"/>
                  <a:pt x="930" y="5440"/>
                </a:cubicBezTo>
                <a:cubicBezTo>
                  <a:pt x="898" y="5440"/>
                  <a:pt x="866" y="5447"/>
                  <a:pt x="836" y="5462"/>
                </a:cubicBezTo>
                <a:lnTo>
                  <a:pt x="410" y="5679"/>
                </a:lnTo>
                <a:lnTo>
                  <a:pt x="410" y="5358"/>
                </a:lnTo>
                <a:cubicBezTo>
                  <a:pt x="410" y="5245"/>
                  <a:pt x="457" y="5144"/>
                  <a:pt x="529" y="5068"/>
                </a:cubicBezTo>
                <a:cubicBezTo>
                  <a:pt x="605" y="4996"/>
                  <a:pt x="706" y="4949"/>
                  <a:pt x="818" y="4949"/>
                </a:cubicBezTo>
                <a:lnTo>
                  <a:pt x="1661" y="4949"/>
                </a:lnTo>
                <a:lnTo>
                  <a:pt x="1661" y="7307"/>
                </a:lnTo>
                <a:cubicBezTo>
                  <a:pt x="1661" y="7419"/>
                  <a:pt x="1752" y="7513"/>
                  <a:pt x="1864" y="7513"/>
                </a:cubicBezTo>
                <a:cubicBezTo>
                  <a:pt x="1976" y="7513"/>
                  <a:pt x="2070" y="7419"/>
                  <a:pt x="2070" y="7307"/>
                </a:cubicBezTo>
                <a:lnTo>
                  <a:pt x="2070" y="4949"/>
                </a:lnTo>
                <a:close/>
                <a:moveTo>
                  <a:pt x="13150" y="4949"/>
                </a:moveTo>
                <a:cubicBezTo>
                  <a:pt x="13262" y="4949"/>
                  <a:pt x="13367" y="4996"/>
                  <a:pt x="13439" y="5068"/>
                </a:cubicBezTo>
                <a:cubicBezTo>
                  <a:pt x="13515" y="5144"/>
                  <a:pt x="13562" y="5245"/>
                  <a:pt x="13562" y="5358"/>
                </a:cubicBezTo>
                <a:lnTo>
                  <a:pt x="13562" y="5679"/>
                </a:lnTo>
                <a:lnTo>
                  <a:pt x="13132" y="5462"/>
                </a:lnTo>
                <a:cubicBezTo>
                  <a:pt x="13102" y="5447"/>
                  <a:pt x="13070" y="5440"/>
                  <a:pt x="13039" y="5440"/>
                </a:cubicBezTo>
                <a:cubicBezTo>
                  <a:pt x="12964" y="5440"/>
                  <a:pt x="12893" y="5480"/>
                  <a:pt x="12857" y="5549"/>
                </a:cubicBezTo>
                <a:cubicBezTo>
                  <a:pt x="12806" y="5651"/>
                  <a:pt x="12846" y="5774"/>
                  <a:pt x="12947" y="5824"/>
                </a:cubicBezTo>
                <a:lnTo>
                  <a:pt x="13562" y="6139"/>
                </a:lnTo>
                <a:lnTo>
                  <a:pt x="13559" y="6139"/>
                </a:lnTo>
                <a:lnTo>
                  <a:pt x="13559" y="6721"/>
                </a:lnTo>
                <a:lnTo>
                  <a:pt x="13132" y="6504"/>
                </a:lnTo>
                <a:cubicBezTo>
                  <a:pt x="13102" y="6489"/>
                  <a:pt x="13070" y="6482"/>
                  <a:pt x="13039" y="6482"/>
                </a:cubicBezTo>
                <a:cubicBezTo>
                  <a:pt x="12964" y="6482"/>
                  <a:pt x="12893" y="6522"/>
                  <a:pt x="12857" y="6591"/>
                </a:cubicBezTo>
                <a:cubicBezTo>
                  <a:pt x="12806" y="6692"/>
                  <a:pt x="12846" y="6815"/>
                  <a:pt x="12947" y="6866"/>
                </a:cubicBezTo>
                <a:lnTo>
                  <a:pt x="13559" y="7181"/>
                </a:lnTo>
                <a:lnTo>
                  <a:pt x="13559" y="7763"/>
                </a:lnTo>
                <a:lnTo>
                  <a:pt x="13132" y="7546"/>
                </a:lnTo>
                <a:cubicBezTo>
                  <a:pt x="13102" y="7531"/>
                  <a:pt x="13071" y="7524"/>
                  <a:pt x="13039" y="7524"/>
                </a:cubicBezTo>
                <a:cubicBezTo>
                  <a:pt x="12965" y="7524"/>
                  <a:pt x="12893" y="7565"/>
                  <a:pt x="12857" y="7636"/>
                </a:cubicBezTo>
                <a:cubicBezTo>
                  <a:pt x="12806" y="7734"/>
                  <a:pt x="12846" y="7857"/>
                  <a:pt x="12947" y="7908"/>
                </a:cubicBezTo>
                <a:lnTo>
                  <a:pt x="13559" y="8222"/>
                </a:lnTo>
                <a:lnTo>
                  <a:pt x="13559" y="8809"/>
                </a:lnTo>
                <a:lnTo>
                  <a:pt x="13132" y="8588"/>
                </a:lnTo>
                <a:cubicBezTo>
                  <a:pt x="13102" y="8573"/>
                  <a:pt x="13070" y="8566"/>
                  <a:pt x="13039" y="8566"/>
                </a:cubicBezTo>
                <a:cubicBezTo>
                  <a:pt x="12964" y="8566"/>
                  <a:pt x="12893" y="8606"/>
                  <a:pt x="12857" y="8675"/>
                </a:cubicBezTo>
                <a:cubicBezTo>
                  <a:pt x="12806" y="8776"/>
                  <a:pt x="12846" y="8899"/>
                  <a:pt x="12947" y="8950"/>
                </a:cubicBezTo>
                <a:lnTo>
                  <a:pt x="13559" y="9264"/>
                </a:lnTo>
                <a:lnTo>
                  <a:pt x="13559" y="9847"/>
                </a:lnTo>
                <a:lnTo>
                  <a:pt x="13132" y="9630"/>
                </a:lnTo>
                <a:cubicBezTo>
                  <a:pt x="13102" y="9615"/>
                  <a:pt x="13071" y="9608"/>
                  <a:pt x="13039" y="9608"/>
                </a:cubicBezTo>
                <a:cubicBezTo>
                  <a:pt x="12965" y="9608"/>
                  <a:pt x="12893" y="9649"/>
                  <a:pt x="12857" y="9720"/>
                </a:cubicBezTo>
                <a:cubicBezTo>
                  <a:pt x="12806" y="9818"/>
                  <a:pt x="12846" y="9941"/>
                  <a:pt x="12947" y="9991"/>
                </a:cubicBezTo>
                <a:lnTo>
                  <a:pt x="13544" y="10299"/>
                </a:lnTo>
                <a:cubicBezTo>
                  <a:pt x="13523" y="10364"/>
                  <a:pt x="13486" y="10425"/>
                  <a:pt x="13439" y="10473"/>
                </a:cubicBezTo>
                <a:cubicBezTo>
                  <a:pt x="13367" y="10545"/>
                  <a:pt x="13262" y="10592"/>
                  <a:pt x="13150" y="10592"/>
                </a:cubicBezTo>
                <a:lnTo>
                  <a:pt x="12311" y="10592"/>
                </a:lnTo>
                <a:lnTo>
                  <a:pt x="12311" y="8233"/>
                </a:lnTo>
                <a:cubicBezTo>
                  <a:pt x="12311" y="8121"/>
                  <a:pt x="12220" y="8027"/>
                  <a:pt x="12105" y="8027"/>
                </a:cubicBezTo>
                <a:cubicBezTo>
                  <a:pt x="11992" y="8027"/>
                  <a:pt x="11902" y="8121"/>
                  <a:pt x="11902" y="8233"/>
                </a:cubicBezTo>
                <a:lnTo>
                  <a:pt x="11902" y="10592"/>
                </a:lnTo>
                <a:lnTo>
                  <a:pt x="11059" y="10592"/>
                </a:lnTo>
                <a:cubicBezTo>
                  <a:pt x="10947" y="10592"/>
                  <a:pt x="10846" y="10545"/>
                  <a:pt x="10770" y="10473"/>
                </a:cubicBezTo>
                <a:cubicBezTo>
                  <a:pt x="10723" y="10425"/>
                  <a:pt x="10687" y="10364"/>
                  <a:pt x="10668" y="10299"/>
                </a:cubicBezTo>
                <a:lnTo>
                  <a:pt x="11265" y="9991"/>
                </a:lnTo>
                <a:cubicBezTo>
                  <a:pt x="11367" y="9941"/>
                  <a:pt x="11406" y="9818"/>
                  <a:pt x="11352" y="9720"/>
                </a:cubicBezTo>
                <a:cubicBezTo>
                  <a:pt x="11316" y="9649"/>
                  <a:pt x="11245" y="9608"/>
                  <a:pt x="11171" y="9608"/>
                </a:cubicBezTo>
                <a:cubicBezTo>
                  <a:pt x="11140" y="9608"/>
                  <a:pt x="11110" y="9615"/>
                  <a:pt x="11081" y="9630"/>
                </a:cubicBezTo>
                <a:lnTo>
                  <a:pt x="10650" y="9847"/>
                </a:lnTo>
                <a:lnTo>
                  <a:pt x="10650" y="9264"/>
                </a:lnTo>
                <a:lnTo>
                  <a:pt x="11265" y="8950"/>
                </a:lnTo>
                <a:cubicBezTo>
                  <a:pt x="11367" y="8899"/>
                  <a:pt x="11406" y="8776"/>
                  <a:pt x="11352" y="8675"/>
                </a:cubicBezTo>
                <a:cubicBezTo>
                  <a:pt x="11317" y="8606"/>
                  <a:pt x="11245" y="8566"/>
                  <a:pt x="11172" y="8566"/>
                </a:cubicBezTo>
                <a:cubicBezTo>
                  <a:pt x="11141" y="8566"/>
                  <a:pt x="11110" y="8573"/>
                  <a:pt x="11081" y="8588"/>
                </a:cubicBezTo>
                <a:lnTo>
                  <a:pt x="10650" y="8809"/>
                </a:lnTo>
                <a:lnTo>
                  <a:pt x="10650" y="8222"/>
                </a:lnTo>
                <a:lnTo>
                  <a:pt x="11265" y="7908"/>
                </a:lnTo>
                <a:cubicBezTo>
                  <a:pt x="11367" y="7857"/>
                  <a:pt x="11406" y="7734"/>
                  <a:pt x="11352" y="7636"/>
                </a:cubicBezTo>
                <a:cubicBezTo>
                  <a:pt x="11316" y="7565"/>
                  <a:pt x="11245" y="7524"/>
                  <a:pt x="11171" y="7524"/>
                </a:cubicBezTo>
                <a:cubicBezTo>
                  <a:pt x="11140" y="7524"/>
                  <a:pt x="11110" y="7531"/>
                  <a:pt x="11081" y="7546"/>
                </a:cubicBezTo>
                <a:lnTo>
                  <a:pt x="10650" y="7763"/>
                </a:lnTo>
                <a:lnTo>
                  <a:pt x="10650" y="7181"/>
                </a:lnTo>
                <a:lnTo>
                  <a:pt x="11265" y="6866"/>
                </a:lnTo>
                <a:cubicBezTo>
                  <a:pt x="11367" y="6815"/>
                  <a:pt x="11406" y="6692"/>
                  <a:pt x="11352" y="6591"/>
                </a:cubicBezTo>
                <a:cubicBezTo>
                  <a:pt x="11317" y="6520"/>
                  <a:pt x="11246" y="6482"/>
                  <a:pt x="11174" y="6482"/>
                </a:cubicBezTo>
                <a:cubicBezTo>
                  <a:pt x="11142" y="6482"/>
                  <a:pt x="11110" y="6489"/>
                  <a:pt x="11081" y="6504"/>
                </a:cubicBezTo>
                <a:lnTo>
                  <a:pt x="10650" y="6721"/>
                </a:lnTo>
                <a:lnTo>
                  <a:pt x="10650" y="6139"/>
                </a:lnTo>
                <a:lnTo>
                  <a:pt x="11265" y="5824"/>
                </a:lnTo>
                <a:cubicBezTo>
                  <a:pt x="11367" y="5774"/>
                  <a:pt x="11406" y="5651"/>
                  <a:pt x="11352" y="5549"/>
                </a:cubicBezTo>
                <a:cubicBezTo>
                  <a:pt x="11317" y="5480"/>
                  <a:pt x="11245" y="5440"/>
                  <a:pt x="11172" y="5440"/>
                </a:cubicBezTo>
                <a:cubicBezTo>
                  <a:pt x="11141" y="5440"/>
                  <a:pt x="11110" y="5447"/>
                  <a:pt x="11081" y="5462"/>
                </a:cubicBezTo>
                <a:lnTo>
                  <a:pt x="10650" y="5679"/>
                </a:lnTo>
                <a:lnTo>
                  <a:pt x="10650" y="5358"/>
                </a:lnTo>
                <a:cubicBezTo>
                  <a:pt x="10650" y="5245"/>
                  <a:pt x="10697" y="5144"/>
                  <a:pt x="10770" y="5068"/>
                </a:cubicBezTo>
                <a:cubicBezTo>
                  <a:pt x="10846" y="4996"/>
                  <a:pt x="10947" y="4949"/>
                  <a:pt x="11059" y="4949"/>
                </a:cubicBezTo>
                <a:lnTo>
                  <a:pt x="11902" y="4949"/>
                </a:lnTo>
                <a:lnTo>
                  <a:pt x="11902" y="7307"/>
                </a:lnTo>
                <a:cubicBezTo>
                  <a:pt x="11902" y="7419"/>
                  <a:pt x="11992" y="7513"/>
                  <a:pt x="12105" y="7513"/>
                </a:cubicBezTo>
                <a:cubicBezTo>
                  <a:pt x="12220" y="7513"/>
                  <a:pt x="12311" y="7419"/>
                  <a:pt x="12311" y="7307"/>
                </a:cubicBezTo>
                <a:lnTo>
                  <a:pt x="12311" y="4949"/>
                </a:lnTo>
                <a:close/>
                <a:moveTo>
                  <a:pt x="3524" y="0"/>
                </a:moveTo>
                <a:cubicBezTo>
                  <a:pt x="3141" y="0"/>
                  <a:pt x="2793" y="156"/>
                  <a:pt x="2540" y="409"/>
                </a:cubicBezTo>
                <a:cubicBezTo>
                  <a:pt x="2291" y="659"/>
                  <a:pt x="2135" y="1009"/>
                  <a:pt x="2135" y="1393"/>
                </a:cubicBezTo>
                <a:cubicBezTo>
                  <a:pt x="2135" y="1776"/>
                  <a:pt x="2291" y="2124"/>
                  <a:pt x="2540" y="2373"/>
                </a:cubicBezTo>
                <a:cubicBezTo>
                  <a:pt x="2746" y="2579"/>
                  <a:pt x="3018" y="2720"/>
                  <a:pt x="3318" y="2767"/>
                </a:cubicBezTo>
                <a:lnTo>
                  <a:pt x="3318" y="3263"/>
                </a:lnTo>
                <a:cubicBezTo>
                  <a:pt x="3318" y="3426"/>
                  <a:pt x="3387" y="3578"/>
                  <a:pt x="3495" y="3686"/>
                </a:cubicBezTo>
                <a:cubicBezTo>
                  <a:pt x="3607" y="3795"/>
                  <a:pt x="3756" y="3864"/>
                  <a:pt x="3922" y="3864"/>
                </a:cubicBezTo>
                <a:lnTo>
                  <a:pt x="5865" y="3864"/>
                </a:lnTo>
                <a:cubicBezTo>
                  <a:pt x="5915" y="3864"/>
                  <a:pt x="5962" y="3885"/>
                  <a:pt x="5998" y="3921"/>
                </a:cubicBezTo>
                <a:cubicBezTo>
                  <a:pt x="6035" y="3954"/>
                  <a:pt x="6056" y="4005"/>
                  <a:pt x="6056" y="4055"/>
                </a:cubicBezTo>
                <a:lnTo>
                  <a:pt x="6056" y="6190"/>
                </a:lnTo>
                <a:lnTo>
                  <a:pt x="5875" y="6190"/>
                </a:lnTo>
                <a:cubicBezTo>
                  <a:pt x="5745" y="6190"/>
                  <a:pt x="5626" y="6240"/>
                  <a:pt x="5543" y="6327"/>
                </a:cubicBezTo>
                <a:cubicBezTo>
                  <a:pt x="5456" y="6410"/>
                  <a:pt x="5405" y="6530"/>
                  <a:pt x="5405" y="6656"/>
                </a:cubicBezTo>
                <a:lnTo>
                  <a:pt x="5405" y="7036"/>
                </a:lnTo>
                <a:lnTo>
                  <a:pt x="3727" y="7036"/>
                </a:lnTo>
                <a:lnTo>
                  <a:pt x="3727" y="5358"/>
                </a:lnTo>
                <a:cubicBezTo>
                  <a:pt x="3727" y="5133"/>
                  <a:pt x="3636" y="4927"/>
                  <a:pt x="3488" y="4779"/>
                </a:cubicBezTo>
                <a:cubicBezTo>
                  <a:pt x="3340" y="4630"/>
                  <a:pt x="3133" y="4540"/>
                  <a:pt x="2909" y="4540"/>
                </a:cubicBezTo>
                <a:lnTo>
                  <a:pt x="818" y="4540"/>
                </a:lnTo>
                <a:cubicBezTo>
                  <a:pt x="594" y="4540"/>
                  <a:pt x="388" y="4630"/>
                  <a:pt x="240" y="4779"/>
                </a:cubicBezTo>
                <a:cubicBezTo>
                  <a:pt x="91" y="4927"/>
                  <a:pt x="1" y="5133"/>
                  <a:pt x="1" y="5358"/>
                </a:cubicBezTo>
                <a:lnTo>
                  <a:pt x="1" y="10183"/>
                </a:lnTo>
                <a:cubicBezTo>
                  <a:pt x="1" y="10407"/>
                  <a:pt x="91" y="10614"/>
                  <a:pt x="240" y="10762"/>
                </a:cubicBezTo>
                <a:cubicBezTo>
                  <a:pt x="388" y="10910"/>
                  <a:pt x="594" y="11001"/>
                  <a:pt x="818" y="11001"/>
                </a:cubicBezTo>
                <a:lnTo>
                  <a:pt x="2909" y="11001"/>
                </a:lnTo>
                <a:cubicBezTo>
                  <a:pt x="3133" y="11001"/>
                  <a:pt x="3340" y="10910"/>
                  <a:pt x="3488" y="10762"/>
                </a:cubicBezTo>
                <a:cubicBezTo>
                  <a:pt x="3636" y="10614"/>
                  <a:pt x="3727" y="10407"/>
                  <a:pt x="3727" y="10183"/>
                </a:cubicBezTo>
                <a:lnTo>
                  <a:pt x="3727" y="8505"/>
                </a:lnTo>
                <a:lnTo>
                  <a:pt x="5402" y="8505"/>
                </a:lnTo>
                <a:lnTo>
                  <a:pt x="5402" y="8881"/>
                </a:lnTo>
                <a:cubicBezTo>
                  <a:pt x="5402" y="9011"/>
                  <a:pt x="5456" y="9130"/>
                  <a:pt x="5539" y="9214"/>
                </a:cubicBezTo>
                <a:cubicBezTo>
                  <a:pt x="5626" y="9300"/>
                  <a:pt x="5742" y="9351"/>
                  <a:pt x="5872" y="9351"/>
                </a:cubicBezTo>
                <a:lnTo>
                  <a:pt x="6519" y="9351"/>
                </a:lnTo>
                <a:cubicBezTo>
                  <a:pt x="6635" y="9351"/>
                  <a:pt x="6726" y="9261"/>
                  <a:pt x="6726" y="9149"/>
                </a:cubicBezTo>
                <a:cubicBezTo>
                  <a:pt x="6726" y="9033"/>
                  <a:pt x="6635" y="8942"/>
                  <a:pt x="6519" y="8942"/>
                </a:cubicBezTo>
                <a:lnTo>
                  <a:pt x="5872" y="8942"/>
                </a:lnTo>
                <a:cubicBezTo>
                  <a:pt x="5839" y="8942"/>
                  <a:pt x="5810" y="8913"/>
                  <a:pt x="5810" y="8881"/>
                </a:cubicBezTo>
                <a:lnTo>
                  <a:pt x="5810" y="6656"/>
                </a:lnTo>
                <a:cubicBezTo>
                  <a:pt x="5810" y="6624"/>
                  <a:pt x="5839" y="6598"/>
                  <a:pt x="5872" y="6598"/>
                </a:cubicBezTo>
                <a:lnTo>
                  <a:pt x="8097" y="6598"/>
                </a:lnTo>
                <a:cubicBezTo>
                  <a:pt x="8129" y="6598"/>
                  <a:pt x="8158" y="6624"/>
                  <a:pt x="8158" y="6656"/>
                </a:cubicBezTo>
                <a:lnTo>
                  <a:pt x="8158" y="8881"/>
                </a:lnTo>
                <a:cubicBezTo>
                  <a:pt x="8158" y="8913"/>
                  <a:pt x="8129" y="8942"/>
                  <a:pt x="8097" y="8942"/>
                </a:cubicBezTo>
                <a:lnTo>
                  <a:pt x="7449" y="8942"/>
                </a:lnTo>
                <a:cubicBezTo>
                  <a:pt x="7333" y="8942"/>
                  <a:pt x="7243" y="9036"/>
                  <a:pt x="7243" y="9149"/>
                </a:cubicBezTo>
                <a:cubicBezTo>
                  <a:pt x="7243" y="9261"/>
                  <a:pt x="7333" y="9351"/>
                  <a:pt x="7449" y="9351"/>
                </a:cubicBezTo>
                <a:lnTo>
                  <a:pt x="8097" y="9351"/>
                </a:lnTo>
                <a:cubicBezTo>
                  <a:pt x="8227" y="9351"/>
                  <a:pt x="8343" y="9297"/>
                  <a:pt x="8429" y="9214"/>
                </a:cubicBezTo>
                <a:cubicBezTo>
                  <a:pt x="8513" y="9130"/>
                  <a:pt x="8567" y="9011"/>
                  <a:pt x="8567" y="8881"/>
                </a:cubicBezTo>
                <a:lnTo>
                  <a:pt x="8567" y="8505"/>
                </a:lnTo>
                <a:lnTo>
                  <a:pt x="10242" y="8505"/>
                </a:lnTo>
                <a:lnTo>
                  <a:pt x="10242" y="10183"/>
                </a:lnTo>
                <a:cubicBezTo>
                  <a:pt x="10242" y="10407"/>
                  <a:pt x="10332" y="10614"/>
                  <a:pt x="10480" y="10762"/>
                </a:cubicBezTo>
                <a:cubicBezTo>
                  <a:pt x="10629" y="10910"/>
                  <a:pt x="10835" y="11001"/>
                  <a:pt x="11059" y="11001"/>
                </a:cubicBezTo>
                <a:lnTo>
                  <a:pt x="13150" y="11001"/>
                </a:lnTo>
                <a:cubicBezTo>
                  <a:pt x="13374" y="11001"/>
                  <a:pt x="13581" y="10910"/>
                  <a:pt x="13729" y="10762"/>
                </a:cubicBezTo>
                <a:cubicBezTo>
                  <a:pt x="13877" y="10614"/>
                  <a:pt x="13968" y="10407"/>
                  <a:pt x="13968" y="10183"/>
                </a:cubicBezTo>
                <a:lnTo>
                  <a:pt x="13968" y="5358"/>
                </a:lnTo>
                <a:cubicBezTo>
                  <a:pt x="13968" y="5133"/>
                  <a:pt x="13877" y="4927"/>
                  <a:pt x="13729" y="4779"/>
                </a:cubicBezTo>
                <a:cubicBezTo>
                  <a:pt x="13581" y="4630"/>
                  <a:pt x="13374" y="4540"/>
                  <a:pt x="13150" y="4540"/>
                </a:cubicBezTo>
                <a:lnTo>
                  <a:pt x="11059" y="4540"/>
                </a:lnTo>
                <a:cubicBezTo>
                  <a:pt x="10835" y="4540"/>
                  <a:pt x="10629" y="4630"/>
                  <a:pt x="10480" y="4779"/>
                </a:cubicBezTo>
                <a:cubicBezTo>
                  <a:pt x="10332" y="4927"/>
                  <a:pt x="10242" y="5133"/>
                  <a:pt x="10242" y="5358"/>
                </a:cubicBezTo>
                <a:lnTo>
                  <a:pt x="10242" y="7036"/>
                </a:lnTo>
                <a:lnTo>
                  <a:pt x="8567" y="7036"/>
                </a:lnTo>
                <a:lnTo>
                  <a:pt x="8567" y="6656"/>
                </a:lnTo>
                <a:cubicBezTo>
                  <a:pt x="8567" y="6530"/>
                  <a:pt x="8513" y="6410"/>
                  <a:pt x="8429" y="6327"/>
                </a:cubicBezTo>
                <a:cubicBezTo>
                  <a:pt x="8343" y="6240"/>
                  <a:pt x="8227" y="6190"/>
                  <a:pt x="8097" y="6190"/>
                </a:cubicBezTo>
                <a:lnTo>
                  <a:pt x="7916" y="6190"/>
                </a:lnTo>
                <a:lnTo>
                  <a:pt x="7916" y="4055"/>
                </a:lnTo>
                <a:cubicBezTo>
                  <a:pt x="7916" y="4005"/>
                  <a:pt x="7937" y="3954"/>
                  <a:pt x="7974" y="3921"/>
                </a:cubicBezTo>
                <a:cubicBezTo>
                  <a:pt x="8006" y="3885"/>
                  <a:pt x="8053" y="3864"/>
                  <a:pt x="8107" y="3864"/>
                </a:cubicBezTo>
                <a:lnTo>
                  <a:pt x="10050" y="3864"/>
                </a:lnTo>
                <a:cubicBezTo>
                  <a:pt x="10213" y="3864"/>
                  <a:pt x="10365" y="3795"/>
                  <a:pt x="10473" y="3686"/>
                </a:cubicBezTo>
                <a:cubicBezTo>
                  <a:pt x="10582" y="3578"/>
                  <a:pt x="10650" y="3426"/>
                  <a:pt x="10650" y="3263"/>
                </a:cubicBezTo>
                <a:lnTo>
                  <a:pt x="10650" y="2767"/>
                </a:lnTo>
                <a:cubicBezTo>
                  <a:pt x="10951" y="2720"/>
                  <a:pt x="11222" y="2579"/>
                  <a:pt x="11428" y="2373"/>
                </a:cubicBezTo>
                <a:cubicBezTo>
                  <a:pt x="11681" y="2124"/>
                  <a:pt x="11837" y="1776"/>
                  <a:pt x="11837" y="1393"/>
                </a:cubicBezTo>
                <a:cubicBezTo>
                  <a:pt x="11837" y="1009"/>
                  <a:pt x="11681" y="662"/>
                  <a:pt x="11428" y="409"/>
                </a:cubicBezTo>
                <a:cubicBezTo>
                  <a:pt x="11179" y="156"/>
                  <a:pt x="10831" y="0"/>
                  <a:pt x="10448" y="0"/>
                </a:cubicBezTo>
                <a:cubicBezTo>
                  <a:pt x="10061" y="0"/>
                  <a:pt x="9713" y="156"/>
                  <a:pt x="9464" y="409"/>
                </a:cubicBezTo>
                <a:cubicBezTo>
                  <a:pt x="9214" y="659"/>
                  <a:pt x="9055" y="1009"/>
                  <a:pt x="9055" y="1393"/>
                </a:cubicBezTo>
                <a:cubicBezTo>
                  <a:pt x="9055" y="1776"/>
                  <a:pt x="9211" y="2124"/>
                  <a:pt x="9464" y="2373"/>
                </a:cubicBezTo>
                <a:cubicBezTo>
                  <a:pt x="9670" y="2579"/>
                  <a:pt x="9941" y="2720"/>
                  <a:pt x="10242" y="2767"/>
                </a:cubicBezTo>
                <a:lnTo>
                  <a:pt x="10242" y="3263"/>
                </a:lnTo>
                <a:cubicBezTo>
                  <a:pt x="10242" y="3314"/>
                  <a:pt x="10220" y="3361"/>
                  <a:pt x="10184" y="3397"/>
                </a:cubicBezTo>
                <a:cubicBezTo>
                  <a:pt x="10148" y="3433"/>
                  <a:pt x="10101" y="3455"/>
                  <a:pt x="10050" y="3455"/>
                </a:cubicBezTo>
                <a:lnTo>
                  <a:pt x="8107" y="3455"/>
                </a:lnTo>
                <a:cubicBezTo>
                  <a:pt x="7941" y="3455"/>
                  <a:pt x="7793" y="3520"/>
                  <a:pt x="7684" y="3632"/>
                </a:cubicBezTo>
                <a:cubicBezTo>
                  <a:pt x="7576" y="3741"/>
                  <a:pt x="7507" y="3889"/>
                  <a:pt x="7507" y="4055"/>
                </a:cubicBezTo>
                <a:lnTo>
                  <a:pt x="7507" y="6190"/>
                </a:lnTo>
                <a:lnTo>
                  <a:pt x="6465" y="6190"/>
                </a:lnTo>
                <a:lnTo>
                  <a:pt x="6465" y="4055"/>
                </a:lnTo>
                <a:cubicBezTo>
                  <a:pt x="6465" y="3889"/>
                  <a:pt x="6396" y="3741"/>
                  <a:pt x="6288" y="3632"/>
                </a:cubicBezTo>
                <a:cubicBezTo>
                  <a:pt x="6179" y="3520"/>
                  <a:pt x="6027" y="3455"/>
                  <a:pt x="5861" y="3455"/>
                </a:cubicBezTo>
                <a:lnTo>
                  <a:pt x="3922" y="3455"/>
                </a:lnTo>
                <a:cubicBezTo>
                  <a:pt x="3868" y="3455"/>
                  <a:pt x="3821" y="3433"/>
                  <a:pt x="3785" y="3397"/>
                </a:cubicBezTo>
                <a:cubicBezTo>
                  <a:pt x="3752" y="3361"/>
                  <a:pt x="3727" y="3314"/>
                  <a:pt x="3727" y="3263"/>
                </a:cubicBezTo>
                <a:lnTo>
                  <a:pt x="3727" y="2767"/>
                </a:lnTo>
                <a:cubicBezTo>
                  <a:pt x="4031" y="2720"/>
                  <a:pt x="4302" y="2579"/>
                  <a:pt x="4508" y="2373"/>
                </a:cubicBezTo>
                <a:cubicBezTo>
                  <a:pt x="4758" y="2124"/>
                  <a:pt x="4913" y="1776"/>
                  <a:pt x="4913" y="1393"/>
                </a:cubicBezTo>
                <a:cubicBezTo>
                  <a:pt x="4913" y="1009"/>
                  <a:pt x="4758" y="662"/>
                  <a:pt x="4508" y="409"/>
                </a:cubicBezTo>
                <a:cubicBezTo>
                  <a:pt x="4255" y="156"/>
                  <a:pt x="3908" y="0"/>
                  <a:pt x="3524" y="0"/>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Immagine 5" descr="Immagine che contiene grafico&#10;&#10;Descrizione generata automaticamente">
            <a:extLst>
              <a:ext uri="{FF2B5EF4-FFF2-40B4-BE49-F238E27FC236}">
                <a16:creationId xmlns:a16="http://schemas.microsoft.com/office/drawing/2014/main" id="{66AC15E5-13EA-6484-E21B-91C4C27D880A}"/>
              </a:ext>
            </a:extLst>
          </p:cNvPr>
          <p:cNvPicPr>
            <a:picLocks noChangeAspect="1"/>
          </p:cNvPicPr>
          <p:nvPr/>
        </p:nvPicPr>
        <p:blipFill>
          <a:blip r:embed="rId3"/>
          <a:stretch>
            <a:fillRect/>
          </a:stretch>
        </p:blipFill>
        <p:spPr>
          <a:xfrm>
            <a:off x="7493536" y="3782716"/>
            <a:ext cx="1534169" cy="1244656"/>
          </a:xfrm>
          <a:prstGeom prst="rect">
            <a:avLst/>
          </a:prstGeom>
        </p:spPr>
      </p:pic>
      <p:pic>
        <p:nvPicPr>
          <p:cNvPr id="9" name="Immagine 8" descr="Immagine che contiene grafico&#10;&#10;Descrizione generata automaticamente">
            <a:extLst>
              <a:ext uri="{FF2B5EF4-FFF2-40B4-BE49-F238E27FC236}">
                <a16:creationId xmlns:a16="http://schemas.microsoft.com/office/drawing/2014/main" id="{89698F5D-7B5E-D47B-C6DC-CB6FFCC355EC}"/>
              </a:ext>
            </a:extLst>
          </p:cNvPr>
          <p:cNvPicPr>
            <a:picLocks noChangeAspect="1"/>
          </p:cNvPicPr>
          <p:nvPr/>
        </p:nvPicPr>
        <p:blipFill>
          <a:blip r:embed="rId4"/>
          <a:stretch>
            <a:fillRect/>
          </a:stretch>
        </p:blipFill>
        <p:spPr>
          <a:xfrm>
            <a:off x="7493536" y="1318548"/>
            <a:ext cx="1469455" cy="1045794"/>
          </a:xfrm>
          <a:prstGeom prst="rect">
            <a:avLst/>
          </a:prstGeom>
        </p:spPr>
      </p:pic>
      <p:pic>
        <p:nvPicPr>
          <p:cNvPr id="11" name="Immagine 10" descr="Immagine che contiene grafico&#10;&#10;Descrizione generata automaticamente">
            <a:extLst>
              <a:ext uri="{FF2B5EF4-FFF2-40B4-BE49-F238E27FC236}">
                <a16:creationId xmlns:a16="http://schemas.microsoft.com/office/drawing/2014/main" id="{A583E3E6-9897-2FF5-F4F5-2ED1E1C1B91F}"/>
              </a:ext>
            </a:extLst>
          </p:cNvPr>
          <p:cNvPicPr>
            <a:picLocks noChangeAspect="1"/>
          </p:cNvPicPr>
          <p:nvPr/>
        </p:nvPicPr>
        <p:blipFill>
          <a:blip r:embed="rId5"/>
          <a:stretch>
            <a:fillRect/>
          </a:stretch>
        </p:blipFill>
        <p:spPr>
          <a:xfrm>
            <a:off x="7493536" y="2591638"/>
            <a:ext cx="1558078" cy="1091850"/>
          </a:xfrm>
          <a:prstGeom prst="rect">
            <a:avLst/>
          </a:prstGeom>
        </p:spPr>
      </p:pic>
      <p:pic>
        <p:nvPicPr>
          <p:cNvPr id="13" name="Immagine 12" descr="Immagine che contiene grafico&#10;&#10;Descrizione generata automaticamente">
            <a:extLst>
              <a:ext uri="{FF2B5EF4-FFF2-40B4-BE49-F238E27FC236}">
                <a16:creationId xmlns:a16="http://schemas.microsoft.com/office/drawing/2014/main" id="{1F77E0BF-ED9D-EFD0-CE8D-71B06243E939}"/>
              </a:ext>
            </a:extLst>
          </p:cNvPr>
          <p:cNvPicPr>
            <a:picLocks noChangeAspect="1"/>
          </p:cNvPicPr>
          <p:nvPr/>
        </p:nvPicPr>
        <p:blipFill>
          <a:blip r:embed="rId6"/>
          <a:stretch>
            <a:fillRect/>
          </a:stretch>
        </p:blipFill>
        <p:spPr>
          <a:xfrm>
            <a:off x="3031755" y="1319528"/>
            <a:ext cx="1627687" cy="1158406"/>
          </a:xfrm>
          <a:prstGeom prst="rect">
            <a:avLst/>
          </a:prstGeom>
        </p:spPr>
      </p:pic>
      <p:pic>
        <p:nvPicPr>
          <p:cNvPr id="15" name="Immagine 14" descr="Immagine che contiene grafico&#10;&#10;Descrizione generata automaticamente">
            <a:extLst>
              <a:ext uri="{FF2B5EF4-FFF2-40B4-BE49-F238E27FC236}">
                <a16:creationId xmlns:a16="http://schemas.microsoft.com/office/drawing/2014/main" id="{3454AEC3-3147-5B85-0C2D-236914300402}"/>
              </a:ext>
            </a:extLst>
          </p:cNvPr>
          <p:cNvPicPr>
            <a:picLocks noChangeAspect="1"/>
          </p:cNvPicPr>
          <p:nvPr/>
        </p:nvPicPr>
        <p:blipFill>
          <a:blip r:embed="rId7"/>
          <a:stretch>
            <a:fillRect/>
          </a:stretch>
        </p:blipFill>
        <p:spPr>
          <a:xfrm>
            <a:off x="3031755" y="2578624"/>
            <a:ext cx="1627687" cy="1173648"/>
          </a:xfrm>
          <a:prstGeom prst="rect">
            <a:avLst/>
          </a:prstGeom>
        </p:spPr>
      </p:pic>
      <p:pic>
        <p:nvPicPr>
          <p:cNvPr id="17" name="Immagine 16" descr="Immagine che contiene grafico&#10;&#10;Descrizione generata automaticamente">
            <a:extLst>
              <a:ext uri="{FF2B5EF4-FFF2-40B4-BE49-F238E27FC236}">
                <a16:creationId xmlns:a16="http://schemas.microsoft.com/office/drawing/2014/main" id="{E1C40642-F0A4-A64D-72D7-39D3A2DBAD9C}"/>
              </a:ext>
            </a:extLst>
          </p:cNvPr>
          <p:cNvPicPr>
            <a:picLocks noChangeAspect="1"/>
          </p:cNvPicPr>
          <p:nvPr/>
        </p:nvPicPr>
        <p:blipFill>
          <a:blip r:embed="rId8"/>
          <a:stretch>
            <a:fillRect/>
          </a:stretch>
        </p:blipFill>
        <p:spPr>
          <a:xfrm>
            <a:off x="3031755" y="3830521"/>
            <a:ext cx="1627687" cy="1173648"/>
          </a:xfrm>
          <a:prstGeom prst="rect">
            <a:avLst/>
          </a:prstGeom>
        </p:spPr>
      </p:pic>
    </p:spTree>
    <p:extLst>
      <p:ext uri="{BB962C8B-B14F-4D97-AF65-F5344CB8AC3E}">
        <p14:creationId xmlns:p14="http://schemas.microsoft.com/office/powerpoint/2010/main" val="2195146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9"/>
          <p:cNvSpPr txBox="1">
            <a:spLocks noGrp="1"/>
          </p:cNvSpPr>
          <p:nvPr>
            <p:ph type="title"/>
          </p:nvPr>
        </p:nvSpPr>
        <p:spPr>
          <a:xfrm>
            <a:off x="281941" y="437436"/>
            <a:ext cx="5561854" cy="572700"/>
          </a:xfrm>
          <a:prstGeom prst="rect">
            <a:avLst/>
          </a:prstGeom>
        </p:spPr>
        <p:txBody>
          <a:bodyPr spcFirstLastPara="1" wrap="square" lIns="91425" tIns="91425" rIns="91425" bIns="91425" anchor="t" anchorCtr="0">
            <a:noAutofit/>
          </a:bodyPr>
          <a:lstStyle/>
          <a:p>
            <a:r>
              <a:rPr lang="it-IT" dirty="0" err="1"/>
              <a:t>Closeness</a:t>
            </a:r>
            <a:r>
              <a:rPr lang="it-IT" dirty="0"/>
              <a:t> </a:t>
            </a:r>
            <a:r>
              <a:rPr lang="it-IT" dirty="0" err="1"/>
              <a:t>Centrality</a:t>
            </a:r>
            <a:br>
              <a:rPr lang="it-IT" sz="1200" dirty="0"/>
            </a:br>
            <a:endParaRPr dirty="0"/>
          </a:p>
        </p:txBody>
      </p:sp>
      <p:sp>
        <p:nvSpPr>
          <p:cNvPr id="185" name="Google Shape;185;p29"/>
          <p:cNvSpPr txBox="1">
            <a:spLocks noGrp="1"/>
          </p:cNvSpPr>
          <p:nvPr>
            <p:ph type="subTitle" idx="1"/>
          </p:nvPr>
        </p:nvSpPr>
        <p:spPr>
          <a:xfrm>
            <a:off x="4671060" y="2323837"/>
            <a:ext cx="3174391" cy="17556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Tesla</a:t>
            </a:r>
            <a:r>
              <a:rPr kumimoji="0" lang="it-IT" sz="1200" b="0" i="0" u="none" strike="noStrike" kern="0" cap="none" spc="0" normalizeH="0" baseline="0" noProof="0" dirty="0">
                <a:ln>
                  <a:noFill/>
                </a:ln>
                <a:solidFill>
                  <a:srgbClr val="FFFFFF"/>
                </a:solidFill>
                <a:effectLst/>
                <a:uLnTx/>
                <a:uFillTx/>
                <a:latin typeface="DM Sans"/>
                <a:sym typeface="DM Sans"/>
              </a:rPr>
              <a:t>: [0.35]</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err="1">
                <a:ln>
                  <a:noFill/>
                </a:ln>
                <a:solidFill>
                  <a:srgbClr val="DAFA72"/>
                </a:solidFill>
                <a:effectLst/>
                <a:uLnTx/>
                <a:uFillTx/>
                <a:latin typeface="DM Sans"/>
                <a:sym typeface="DM Sans"/>
              </a:rPr>
              <a:t>Livington</a:t>
            </a:r>
            <a:r>
              <a:rPr kumimoji="0" lang="it-IT" sz="1200" b="0" i="0" u="none" strike="noStrike" kern="0" cap="none" spc="0" normalizeH="0" baseline="0" noProof="0" dirty="0">
                <a:ln>
                  <a:noFill/>
                </a:ln>
                <a:solidFill>
                  <a:srgbClr val="FFFFFF"/>
                </a:solidFill>
                <a:effectLst/>
                <a:uLnTx/>
                <a:uFillTx/>
                <a:latin typeface="DM Sans"/>
                <a:sym typeface="DM Sans"/>
              </a:rPr>
              <a:t>: [</a:t>
            </a:r>
            <a:r>
              <a:rPr lang="it-IT" dirty="0"/>
              <a:t>0.397</a:t>
            </a:r>
            <a:r>
              <a:rPr kumimoji="0" lang="it-IT" sz="1200" b="0" i="0" u="none" strike="noStrike" kern="0" cap="none" spc="0" normalizeH="0" baseline="0" noProof="0" dirty="0">
                <a:ln>
                  <a:noFill/>
                </a:ln>
                <a:solidFill>
                  <a:srgbClr val="FFFFFF"/>
                </a:solidFill>
                <a:effectLst/>
                <a:uLnTx/>
                <a:uFillTx/>
                <a:latin typeface="DM Sans"/>
                <a:sym typeface="DM Sans"/>
              </a:rPr>
              <a:t>]</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err="1">
                <a:ln>
                  <a:noFill/>
                </a:ln>
                <a:solidFill>
                  <a:srgbClr val="DAFA72"/>
                </a:solidFill>
                <a:effectLst/>
                <a:uLnTx/>
                <a:uFillTx/>
                <a:latin typeface="DM Sans"/>
                <a:sym typeface="DM Sans"/>
              </a:rPr>
              <a:t>Charge</a:t>
            </a:r>
            <a:r>
              <a:rPr kumimoji="0" lang="it-IT" sz="1200" b="0" i="0" u="none" strike="noStrike" kern="0" cap="none" spc="0" normalizeH="0" baseline="0" noProof="0" dirty="0">
                <a:ln>
                  <a:noFill/>
                </a:ln>
                <a:solidFill>
                  <a:srgbClr val="FFFFFF"/>
                </a:solidFill>
                <a:effectLst/>
                <a:uLnTx/>
                <a:uFillTx/>
                <a:latin typeface="DM Sans"/>
                <a:sym typeface="DM Sans"/>
              </a:rPr>
              <a:t> </a:t>
            </a:r>
            <a:r>
              <a:rPr kumimoji="0" lang="it-IT" sz="1200" b="0" i="0" u="none" strike="noStrike" kern="0" cap="none" spc="0" normalizeH="0" baseline="0" noProof="0" dirty="0">
                <a:ln>
                  <a:noFill/>
                </a:ln>
                <a:solidFill>
                  <a:srgbClr val="DAFA72"/>
                </a:solidFill>
                <a:effectLst/>
                <a:uLnTx/>
                <a:uFillTx/>
                <a:latin typeface="DM Sans"/>
                <a:sym typeface="DM Sans"/>
              </a:rPr>
              <a:t>Point</a:t>
            </a:r>
            <a:r>
              <a:rPr kumimoji="0" lang="it-IT" sz="1200" b="0" i="0" u="none" strike="noStrike" kern="0" cap="none" spc="0" normalizeH="0" baseline="0" noProof="0" dirty="0">
                <a:ln>
                  <a:noFill/>
                </a:ln>
                <a:solidFill>
                  <a:srgbClr val="FFFFFF"/>
                </a:solidFill>
                <a:effectLst/>
                <a:uLnTx/>
                <a:uFillTx/>
                <a:latin typeface="DM Sans"/>
                <a:sym typeface="DM Sans"/>
              </a:rPr>
              <a:t>: [0.107] </a:t>
            </a:r>
          </a:p>
        </p:txBody>
      </p:sp>
      <p:sp>
        <p:nvSpPr>
          <p:cNvPr id="186" name="Google Shape;186;p29"/>
          <p:cNvSpPr txBox="1">
            <a:spLocks noGrp="1"/>
          </p:cNvSpPr>
          <p:nvPr>
            <p:ph type="subTitle" idx="2"/>
          </p:nvPr>
        </p:nvSpPr>
        <p:spPr>
          <a:xfrm>
            <a:off x="281941" y="2323837"/>
            <a:ext cx="3307080" cy="1755600"/>
          </a:xfrm>
          <a:prstGeom prst="rect">
            <a:avLst/>
          </a:prstGeom>
        </p:spPr>
        <p:txBody>
          <a:bodyPr spcFirstLastPara="1" wrap="square" lIns="91425" tIns="91425" rIns="91425" bIns="91425" anchor="t" anchorCtr="0">
            <a:noAutofit/>
          </a:bodyPr>
          <a:lstStyle/>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Tesla</a:t>
            </a:r>
            <a:r>
              <a:rPr kumimoji="0" lang="it-IT" sz="1200" b="0" i="0" u="none" strike="noStrike" kern="0" cap="none" spc="0" normalizeH="0" baseline="0" noProof="0" dirty="0">
                <a:ln>
                  <a:noFill/>
                </a:ln>
                <a:solidFill>
                  <a:srgbClr val="FFFFFF"/>
                </a:solidFill>
                <a:effectLst/>
                <a:uLnTx/>
                <a:uFillTx/>
                <a:latin typeface="DM Sans"/>
                <a:sym typeface="DM Sans"/>
              </a:rPr>
              <a:t>: [0.287]</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a:ln>
                  <a:noFill/>
                </a:ln>
                <a:solidFill>
                  <a:srgbClr val="DAFA72"/>
                </a:solidFill>
                <a:effectLst/>
                <a:uLnTx/>
                <a:uFillTx/>
                <a:latin typeface="DM Sans"/>
                <a:sym typeface="DM Sans"/>
              </a:rPr>
              <a:t>Blink</a:t>
            </a:r>
            <a:r>
              <a:rPr kumimoji="0" lang="it-IT" sz="1200" b="0" i="0" u="none" strike="noStrike" kern="0" cap="none" spc="0" normalizeH="0" baseline="0" noProof="0" dirty="0">
                <a:ln>
                  <a:noFill/>
                </a:ln>
                <a:solidFill>
                  <a:srgbClr val="FFFFFF"/>
                </a:solidFill>
                <a:effectLst/>
                <a:uLnTx/>
                <a:uFillTx/>
                <a:latin typeface="DM Sans"/>
                <a:sym typeface="DM Sans"/>
              </a:rPr>
              <a:t>: [0.108]</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2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200" b="0" i="0" u="none" strike="noStrike" kern="0" cap="none" spc="0" normalizeH="0" baseline="0" noProof="0" dirty="0">
                <a:ln>
                  <a:noFill/>
                </a:ln>
                <a:solidFill>
                  <a:srgbClr val="FFFFFF"/>
                </a:solidFill>
                <a:effectLst/>
                <a:uLnTx/>
                <a:uFillTx/>
                <a:latin typeface="DM Sans"/>
                <a:sym typeface="DM Sans"/>
              </a:rPr>
              <a:t>Media per </a:t>
            </a:r>
            <a:r>
              <a:rPr kumimoji="0" lang="it-IT" sz="1200" b="0" i="0" u="none" strike="noStrike" kern="0" cap="none" spc="0" normalizeH="0" baseline="0" noProof="0" dirty="0" err="1">
                <a:ln>
                  <a:noFill/>
                </a:ln>
                <a:solidFill>
                  <a:srgbClr val="DAFA72"/>
                </a:solidFill>
                <a:effectLst/>
                <a:uLnTx/>
                <a:uFillTx/>
                <a:latin typeface="DM Sans"/>
                <a:sym typeface="DM Sans"/>
              </a:rPr>
              <a:t>Charge</a:t>
            </a:r>
            <a:r>
              <a:rPr kumimoji="0" lang="it-IT" sz="1200" b="0" i="0" u="none" strike="noStrike" kern="0" cap="none" spc="0" normalizeH="0" baseline="0" noProof="0" dirty="0">
                <a:ln>
                  <a:noFill/>
                </a:ln>
                <a:solidFill>
                  <a:srgbClr val="FFFFFF"/>
                </a:solidFill>
                <a:effectLst/>
                <a:uLnTx/>
                <a:uFillTx/>
                <a:latin typeface="DM Sans"/>
                <a:sym typeface="DM Sans"/>
              </a:rPr>
              <a:t> </a:t>
            </a:r>
            <a:r>
              <a:rPr kumimoji="0" lang="it-IT" sz="1200" b="0" i="0" u="none" strike="noStrike" kern="0" cap="none" spc="0" normalizeH="0" baseline="0" noProof="0" dirty="0">
                <a:ln>
                  <a:noFill/>
                </a:ln>
                <a:solidFill>
                  <a:srgbClr val="DAFA72"/>
                </a:solidFill>
                <a:effectLst/>
                <a:uLnTx/>
                <a:uFillTx/>
                <a:latin typeface="DM Sans"/>
                <a:sym typeface="DM Sans"/>
              </a:rPr>
              <a:t>Point</a:t>
            </a:r>
            <a:r>
              <a:rPr kumimoji="0" lang="it-IT" sz="1200" b="0" i="0" u="none" strike="noStrike" kern="0" cap="none" spc="0" normalizeH="0" baseline="0" noProof="0" dirty="0">
                <a:ln>
                  <a:noFill/>
                </a:ln>
                <a:solidFill>
                  <a:srgbClr val="FFFFFF"/>
                </a:solidFill>
                <a:effectLst/>
                <a:uLnTx/>
                <a:uFillTx/>
                <a:latin typeface="DM Sans"/>
                <a:sym typeface="DM Sans"/>
              </a:rPr>
              <a:t>: [0.326] </a:t>
            </a:r>
          </a:p>
        </p:txBody>
      </p:sp>
      <p:sp>
        <p:nvSpPr>
          <p:cNvPr id="187" name="Google Shape;187;p29"/>
          <p:cNvSpPr txBox="1">
            <a:spLocks noGrp="1"/>
          </p:cNvSpPr>
          <p:nvPr>
            <p:ph type="subTitle" idx="3"/>
          </p:nvPr>
        </p:nvSpPr>
        <p:spPr>
          <a:xfrm>
            <a:off x="713225" y="1807632"/>
            <a:ext cx="27249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New York City</a:t>
            </a:r>
            <a:endParaRPr dirty="0"/>
          </a:p>
        </p:txBody>
      </p:sp>
      <p:sp>
        <p:nvSpPr>
          <p:cNvPr id="188" name="Google Shape;188;p29"/>
          <p:cNvSpPr/>
          <p:nvPr/>
        </p:nvSpPr>
        <p:spPr>
          <a:xfrm rot="-8100000" flipH="1">
            <a:off x="-940396" y="3567646"/>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5213997" y="1311982"/>
            <a:ext cx="278031" cy="376895"/>
          </a:xfrm>
          <a:custGeom>
            <a:avLst/>
            <a:gdLst/>
            <a:ahLst/>
            <a:cxnLst/>
            <a:rect l="l" t="t" r="r" b="b"/>
            <a:pathLst>
              <a:path w="10307" h="13972" extrusionOk="0">
                <a:moveTo>
                  <a:pt x="5234" y="3134"/>
                </a:moveTo>
                <a:cubicBezTo>
                  <a:pt x="5174" y="3134"/>
                  <a:pt x="5114" y="3161"/>
                  <a:pt x="5072" y="3213"/>
                </a:cubicBezTo>
                <a:lnTo>
                  <a:pt x="4786" y="3578"/>
                </a:lnTo>
                <a:cubicBezTo>
                  <a:pt x="4703" y="3683"/>
                  <a:pt x="4743" y="3835"/>
                  <a:pt x="4862" y="3889"/>
                </a:cubicBezTo>
                <a:lnTo>
                  <a:pt x="5036" y="3965"/>
                </a:lnTo>
                <a:lnTo>
                  <a:pt x="4913" y="4125"/>
                </a:lnTo>
                <a:cubicBezTo>
                  <a:pt x="4841" y="4211"/>
                  <a:pt x="4859" y="4342"/>
                  <a:pt x="4946" y="4410"/>
                </a:cubicBezTo>
                <a:cubicBezTo>
                  <a:pt x="4983" y="4440"/>
                  <a:pt x="5027" y="4454"/>
                  <a:pt x="5072" y="4454"/>
                </a:cubicBezTo>
                <a:cubicBezTo>
                  <a:pt x="5132" y="4454"/>
                  <a:pt x="5192" y="4428"/>
                  <a:pt x="5231" y="4378"/>
                </a:cubicBezTo>
                <a:lnTo>
                  <a:pt x="5510" y="4023"/>
                </a:lnTo>
                <a:cubicBezTo>
                  <a:pt x="5524" y="4009"/>
                  <a:pt x="5539" y="3991"/>
                  <a:pt x="5546" y="3969"/>
                </a:cubicBezTo>
                <a:cubicBezTo>
                  <a:pt x="5593" y="3864"/>
                  <a:pt x="5546" y="3745"/>
                  <a:pt x="5441" y="3698"/>
                </a:cubicBezTo>
                <a:lnTo>
                  <a:pt x="5268" y="3622"/>
                </a:lnTo>
                <a:lnTo>
                  <a:pt x="5394" y="3466"/>
                </a:lnTo>
                <a:cubicBezTo>
                  <a:pt x="5463" y="3376"/>
                  <a:pt x="5448" y="3249"/>
                  <a:pt x="5358" y="3177"/>
                </a:cubicBezTo>
                <a:cubicBezTo>
                  <a:pt x="5321" y="3148"/>
                  <a:pt x="5278" y="3134"/>
                  <a:pt x="5234" y="3134"/>
                </a:cubicBezTo>
                <a:close/>
                <a:moveTo>
                  <a:pt x="6780" y="1911"/>
                </a:moveTo>
                <a:lnTo>
                  <a:pt x="6780" y="2247"/>
                </a:lnTo>
                <a:lnTo>
                  <a:pt x="6620" y="2435"/>
                </a:lnTo>
                <a:lnTo>
                  <a:pt x="5615" y="2435"/>
                </a:lnTo>
                <a:cubicBezTo>
                  <a:pt x="5503" y="2435"/>
                  <a:pt x="5412" y="2526"/>
                  <a:pt x="5412" y="2638"/>
                </a:cubicBezTo>
                <a:cubicBezTo>
                  <a:pt x="5412" y="2750"/>
                  <a:pt x="5503" y="2844"/>
                  <a:pt x="5615" y="2844"/>
                </a:cubicBezTo>
                <a:lnTo>
                  <a:pt x="6505" y="2844"/>
                </a:lnTo>
                <a:lnTo>
                  <a:pt x="6505" y="3535"/>
                </a:lnTo>
                <a:cubicBezTo>
                  <a:pt x="6505" y="3803"/>
                  <a:pt x="6429" y="4052"/>
                  <a:pt x="6291" y="4262"/>
                </a:cubicBezTo>
                <a:cubicBezTo>
                  <a:pt x="6161" y="4468"/>
                  <a:pt x="5973" y="4635"/>
                  <a:pt x="5756" y="4743"/>
                </a:cubicBezTo>
                <a:lnTo>
                  <a:pt x="4551" y="4743"/>
                </a:lnTo>
                <a:cubicBezTo>
                  <a:pt x="4331" y="4635"/>
                  <a:pt x="4146" y="4465"/>
                  <a:pt x="4012" y="4262"/>
                </a:cubicBezTo>
                <a:cubicBezTo>
                  <a:pt x="3878" y="4052"/>
                  <a:pt x="3799" y="3803"/>
                  <a:pt x="3799" y="3535"/>
                </a:cubicBezTo>
                <a:lnTo>
                  <a:pt x="3799" y="2844"/>
                </a:lnTo>
                <a:lnTo>
                  <a:pt x="4689" y="2844"/>
                </a:lnTo>
                <a:cubicBezTo>
                  <a:pt x="4801" y="2844"/>
                  <a:pt x="4895" y="2750"/>
                  <a:pt x="4895" y="2638"/>
                </a:cubicBezTo>
                <a:cubicBezTo>
                  <a:pt x="4895" y="2526"/>
                  <a:pt x="4801" y="2435"/>
                  <a:pt x="4689" y="2435"/>
                </a:cubicBezTo>
                <a:lnTo>
                  <a:pt x="3687" y="2435"/>
                </a:lnTo>
                <a:lnTo>
                  <a:pt x="3524" y="2247"/>
                </a:lnTo>
                <a:lnTo>
                  <a:pt x="3524" y="1911"/>
                </a:lnTo>
                <a:close/>
                <a:moveTo>
                  <a:pt x="5597" y="5156"/>
                </a:moveTo>
                <a:lnTo>
                  <a:pt x="5597" y="5557"/>
                </a:lnTo>
                <a:cubicBezTo>
                  <a:pt x="5597" y="5564"/>
                  <a:pt x="5590" y="5572"/>
                  <a:pt x="5586" y="5572"/>
                </a:cubicBezTo>
                <a:lnTo>
                  <a:pt x="4721" y="5572"/>
                </a:lnTo>
                <a:cubicBezTo>
                  <a:pt x="4714" y="5572"/>
                  <a:pt x="4707" y="5564"/>
                  <a:pt x="4707" y="5557"/>
                </a:cubicBezTo>
                <a:lnTo>
                  <a:pt x="4707" y="5156"/>
                </a:lnTo>
                <a:close/>
                <a:moveTo>
                  <a:pt x="4171" y="1"/>
                </a:moveTo>
                <a:cubicBezTo>
                  <a:pt x="4059" y="1"/>
                  <a:pt x="3965" y="95"/>
                  <a:pt x="3965" y="207"/>
                </a:cubicBezTo>
                <a:lnTo>
                  <a:pt x="3965" y="1502"/>
                </a:lnTo>
                <a:lnTo>
                  <a:pt x="3318" y="1502"/>
                </a:lnTo>
                <a:cubicBezTo>
                  <a:pt x="3206" y="1502"/>
                  <a:pt x="3115" y="1592"/>
                  <a:pt x="3115" y="1708"/>
                </a:cubicBezTo>
                <a:lnTo>
                  <a:pt x="3115" y="2323"/>
                </a:lnTo>
                <a:cubicBezTo>
                  <a:pt x="3115" y="2381"/>
                  <a:pt x="3137" y="2435"/>
                  <a:pt x="3177" y="2471"/>
                </a:cubicBezTo>
                <a:lnTo>
                  <a:pt x="3390" y="2714"/>
                </a:lnTo>
                <a:lnTo>
                  <a:pt x="3390" y="3535"/>
                </a:lnTo>
                <a:cubicBezTo>
                  <a:pt x="3390" y="3882"/>
                  <a:pt x="3491" y="4208"/>
                  <a:pt x="3669" y="4483"/>
                </a:cubicBezTo>
                <a:cubicBezTo>
                  <a:pt x="3828" y="4729"/>
                  <a:pt x="4045" y="4931"/>
                  <a:pt x="4298" y="5072"/>
                </a:cubicBezTo>
                <a:lnTo>
                  <a:pt x="4298" y="5557"/>
                </a:lnTo>
                <a:cubicBezTo>
                  <a:pt x="4298" y="5789"/>
                  <a:pt x="4490" y="5980"/>
                  <a:pt x="4721" y="5980"/>
                </a:cubicBezTo>
                <a:lnTo>
                  <a:pt x="4949" y="5980"/>
                </a:lnTo>
                <a:lnTo>
                  <a:pt x="4949" y="8187"/>
                </a:lnTo>
                <a:cubicBezTo>
                  <a:pt x="4783" y="8006"/>
                  <a:pt x="4602" y="7840"/>
                  <a:pt x="4414" y="7695"/>
                </a:cubicBezTo>
                <a:cubicBezTo>
                  <a:pt x="4548" y="7286"/>
                  <a:pt x="4461" y="6791"/>
                  <a:pt x="4255" y="6425"/>
                </a:cubicBezTo>
                <a:cubicBezTo>
                  <a:pt x="3813" y="5622"/>
                  <a:pt x="3075" y="5524"/>
                  <a:pt x="2283" y="5383"/>
                </a:cubicBezTo>
                <a:cubicBezTo>
                  <a:pt x="1639" y="5268"/>
                  <a:pt x="1191" y="5188"/>
                  <a:pt x="800" y="4768"/>
                </a:cubicBezTo>
                <a:cubicBezTo>
                  <a:pt x="760" y="4725"/>
                  <a:pt x="706" y="4703"/>
                  <a:pt x="651" y="4703"/>
                </a:cubicBezTo>
                <a:cubicBezTo>
                  <a:pt x="601" y="4703"/>
                  <a:pt x="550" y="4721"/>
                  <a:pt x="511" y="4758"/>
                </a:cubicBezTo>
                <a:cubicBezTo>
                  <a:pt x="478" y="4787"/>
                  <a:pt x="460" y="4823"/>
                  <a:pt x="449" y="4866"/>
                </a:cubicBezTo>
                <a:cubicBezTo>
                  <a:pt x="417" y="5004"/>
                  <a:pt x="1" y="6733"/>
                  <a:pt x="988" y="7767"/>
                </a:cubicBezTo>
                <a:cubicBezTo>
                  <a:pt x="1029" y="7808"/>
                  <a:pt x="1082" y="7829"/>
                  <a:pt x="1135" y="7829"/>
                </a:cubicBezTo>
                <a:cubicBezTo>
                  <a:pt x="1186" y="7829"/>
                  <a:pt x="1237" y="7810"/>
                  <a:pt x="1278" y="7771"/>
                </a:cubicBezTo>
                <a:cubicBezTo>
                  <a:pt x="1357" y="7695"/>
                  <a:pt x="1361" y="7565"/>
                  <a:pt x="1285" y="7485"/>
                </a:cubicBezTo>
                <a:cubicBezTo>
                  <a:pt x="659" y="6834"/>
                  <a:pt x="706" y="5825"/>
                  <a:pt x="782" y="5300"/>
                </a:cubicBezTo>
                <a:lnTo>
                  <a:pt x="782" y="5300"/>
                </a:lnTo>
                <a:cubicBezTo>
                  <a:pt x="1187" y="5600"/>
                  <a:pt x="1628" y="5680"/>
                  <a:pt x="2211" y="5785"/>
                </a:cubicBezTo>
                <a:cubicBezTo>
                  <a:pt x="2866" y="5901"/>
                  <a:pt x="3535" y="5966"/>
                  <a:pt x="3900" y="6621"/>
                </a:cubicBezTo>
                <a:cubicBezTo>
                  <a:pt x="4049" y="6892"/>
                  <a:pt x="4096" y="7188"/>
                  <a:pt x="4056" y="7438"/>
                </a:cubicBezTo>
                <a:cubicBezTo>
                  <a:pt x="3875" y="7322"/>
                  <a:pt x="3694" y="7221"/>
                  <a:pt x="3513" y="7131"/>
                </a:cubicBezTo>
                <a:lnTo>
                  <a:pt x="3434" y="6639"/>
                </a:lnTo>
                <a:cubicBezTo>
                  <a:pt x="3417" y="6538"/>
                  <a:pt x="3331" y="6466"/>
                  <a:pt x="3231" y="6466"/>
                </a:cubicBezTo>
                <a:cubicBezTo>
                  <a:pt x="3221" y="6466"/>
                  <a:pt x="3210" y="6467"/>
                  <a:pt x="3198" y="6469"/>
                </a:cubicBezTo>
                <a:cubicBezTo>
                  <a:pt x="3090" y="6487"/>
                  <a:pt x="3014" y="6592"/>
                  <a:pt x="3032" y="6704"/>
                </a:cubicBezTo>
                <a:lnTo>
                  <a:pt x="3068" y="6921"/>
                </a:lnTo>
                <a:cubicBezTo>
                  <a:pt x="2945" y="6870"/>
                  <a:pt x="2829" y="6823"/>
                  <a:pt x="2717" y="6787"/>
                </a:cubicBezTo>
                <a:lnTo>
                  <a:pt x="2641" y="6309"/>
                </a:lnTo>
                <a:cubicBezTo>
                  <a:pt x="2625" y="6209"/>
                  <a:pt x="2539" y="6140"/>
                  <a:pt x="2441" y="6140"/>
                </a:cubicBezTo>
                <a:cubicBezTo>
                  <a:pt x="2429" y="6140"/>
                  <a:pt x="2418" y="6141"/>
                  <a:pt x="2406" y="6143"/>
                </a:cubicBezTo>
                <a:cubicBezTo>
                  <a:pt x="2294" y="6161"/>
                  <a:pt x="2222" y="6266"/>
                  <a:pt x="2240" y="6375"/>
                </a:cubicBezTo>
                <a:lnTo>
                  <a:pt x="2283" y="6642"/>
                </a:lnTo>
                <a:cubicBezTo>
                  <a:pt x="2030" y="6566"/>
                  <a:pt x="1867" y="6534"/>
                  <a:pt x="1867" y="6534"/>
                </a:cubicBezTo>
                <a:cubicBezTo>
                  <a:pt x="1854" y="6531"/>
                  <a:pt x="1840" y="6530"/>
                  <a:pt x="1827" y="6530"/>
                </a:cubicBezTo>
                <a:cubicBezTo>
                  <a:pt x="1730" y="6530"/>
                  <a:pt x="1644" y="6598"/>
                  <a:pt x="1625" y="6697"/>
                </a:cubicBezTo>
                <a:cubicBezTo>
                  <a:pt x="1603" y="6805"/>
                  <a:pt x="1675" y="6914"/>
                  <a:pt x="1788" y="6935"/>
                </a:cubicBezTo>
                <a:cubicBezTo>
                  <a:pt x="1788" y="6935"/>
                  <a:pt x="1914" y="6961"/>
                  <a:pt x="2120" y="7018"/>
                </a:cubicBezTo>
                <a:lnTo>
                  <a:pt x="1979" y="7138"/>
                </a:lnTo>
                <a:cubicBezTo>
                  <a:pt x="1893" y="7210"/>
                  <a:pt x="1882" y="7340"/>
                  <a:pt x="1954" y="7427"/>
                </a:cubicBezTo>
                <a:cubicBezTo>
                  <a:pt x="1994" y="7476"/>
                  <a:pt x="2051" y="7500"/>
                  <a:pt x="2109" y="7500"/>
                </a:cubicBezTo>
                <a:cubicBezTo>
                  <a:pt x="2155" y="7500"/>
                  <a:pt x="2201" y="7485"/>
                  <a:pt x="2240" y="7453"/>
                </a:cubicBezTo>
                <a:lnTo>
                  <a:pt x="2580" y="7167"/>
                </a:lnTo>
                <a:cubicBezTo>
                  <a:pt x="2699" y="7210"/>
                  <a:pt x="2822" y="7257"/>
                  <a:pt x="2952" y="7311"/>
                </a:cubicBezTo>
                <a:lnTo>
                  <a:pt x="2772" y="7467"/>
                </a:lnTo>
                <a:cubicBezTo>
                  <a:pt x="2685" y="7539"/>
                  <a:pt x="2674" y="7666"/>
                  <a:pt x="2746" y="7753"/>
                </a:cubicBezTo>
                <a:cubicBezTo>
                  <a:pt x="2787" y="7801"/>
                  <a:pt x="2845" y="7826"/>
                  <a:pt x="2903" y="7826"/>
                </a:cubicBezTo>
                <a:cubicBezTo>
                  <a:pt x="2950" y="7826"/>
                  <a:pt x="2997" y="7810"/>
                  <a:pt x="3036" y="7778"/>
                </a:cubicBezTo>
                <a:lnTo>
                  <a:pt x="3361" y="7503"/>
                </a:lnTo>
                <a:cubicBezTo>
                  <a:pt x="3535" y="7594"/>
                  <a:pt x="3708" y="7695"/>
                  <a:pt x="3882" y="7807"/>
                </a:cubicBezTo>
                <a:cubicBezTo>
                  <a:pt x="3781" y="7919"/>
                  <a:pt x="3636" y="8017"/>
                  <a:pt x="3455" y="8086"/>
                </a:cubicBezTo>
                <a:cubicBezTo>
                  <a:pt x="3302" y="8142"/>
                  <a:pt x="3124" y="8175"/>
                  <a:pt x="2927" y="8175"/>
                </a:cubicBezTo>
                <a:cubicBezTo>
                  <a:pt x="2755" y="8175"/>
                  <a:pt x="2568" y="8150"/>
                  <a:pt x="2370" y="8093"/>
                </a:cubicBezTo>
                <a:cubicBezTo>
                  <a:pt x="2243" y="8057"/>
                  <a:pt x="2117" y="8013"/>
                  <a:pt x="1990" y="7952"/>
                </a:cubicBezTo>
                <a:cubicBezTo>
                  <a:pt x="1962" y="7939"/>
                  <a:pt x="1934" y="7933"/>
                  <a:pt x="1905" y="7933"/>
                </a:cubicBezTo>
                <a:cubicBezTo>
                  <a:pt x="1827" y="7933"/>
                  <a:pt x="1753" y="7979"/>
                  <a:pt x="1719" y="8053"/>
                </a:cubicBezTo>
                <a:cubicBezTo>
                  <a:pt x="1672" y="8158"/>
                  <a:pt x="1715" y="8277"/>
                  <a:pt x="1820" y="8324"/>
                </a:cubicBezTo>
                <a:cubicBezTo>
                  <a:pt x="1972" y="8393"/>
                  <a:pt x="2117" y="8447"/>
                  <a:pt x="2258" y="8487"/>
                </a:cubicBezTo>
                <a:cubicBezTo>
                  <a:pt x="2494" y="8555"/>
                  <a:pt x="2717" y="8585"/>
                  <a:pt x="2925" y="8585"/>
                </a:cubicBezTo>
                <a:cubicBezTo>
                  <a:pt x="3174" y="8585"/>
                  <a:pt x="3399" y="8542"/>
                  <a:pt x="3596" y="8469"/>
                </a:cubicBezTo>
                <a:cubicBezTo>
                  <a:pt x="3853" y="8375"/>
                  <a:pt x="4063" y="8223"/>
                  <a:pt x="4211" y="8049"/>
                </a:cubicBezTo>
                <a:cubicBezTo>
                  <a:pt x="4490" y="8274"/>
                  <a:pt x="4747" y="8538"/>
                  <a:pt x="4949" y="8849"/>
                </a:cubicBezTo>
                <a:lnTo>
                  <a:pt x="4949" y="12369"/>
                </a:lnTo>
                <a:cubicBezTo>
                  <a:pt x="4783" y="12184"/>
                  <a:pt x="4602" y="12021"/>
                  <a:pt x="4414" y="11873"/>
                </a:cubicBezTo>
                <a:cubicBezTo>
                  <a:pt x="4548" y="11468"/>
                  <a:pt x="4461" y="10969"/>
                  <a:pt x="4258" y="10603"/>
                </a:cubicBezTo>
                <a:cubicBezTo>
                  <a:pt x="3813" y="9804"/>
                  <a:pt x="3079" y="9703"/>
                  <a:pt x="2283" y="9561"/>
                </a:cubicBezTo>
                <a:cubicBezTo>
                  <a:pt x="1643" y="9449"/>
                  <a:pt x="1194" y="9366"/>
                  <a:pt x="800" y="8947"/>
                </a:cubicBezTo>
                <a:cubicBezTo>
                  <a:pt x="760" y="8903"/>
                  <a:pt x="706" y="8881"/>
                  <a:pt x="651" y="8881"/>
                </a:cubicBezTo>
                <a:cubicBezTo>
                  <a:pt x="602" y="8881"/>
                  <a:pt x="552" y="8899"/>
                  <a:pt x="514" y="8936"/>
                </a:cubicBezTo>
                <a:cubicBezTo>
                  <a:pt x="482" y="8968"/>
                  <a:pt x="460" y="9004"/>
                  <a:pt x="453" y="9044"/>
                </a:cubicBezTo>
                <a:cubicBezTo>
                  <a:pt x="417" y="9182"/>
                  <a:pt x="1" y="10911"/>
                  <a:pt x="992" y="11945"/>
                </a:cubicBezTo>
                <a:cubicBezTo>
                  <a:pt x="1031" y="11988"/>
                  <a:pt x="1084" y="12009"/>
                  <a:pt x="1137" y="12009"/>
                </a:cubicBezTo>
                <a:cubicBezTo>
                  <a:pt x="1188" y="12009"/>
                  <a:pt x="1239" y="11990"/>
                  <a:pt x="1278" y="11953"/>
                </a:cubicBezTo>
                <a:cubicBezTo>
                  <a:pt x="1361" y="11877"/>
                  <a:pt x="1361" y="11746"/>
                  <a:pt x="1285" y="11663"/>
                </a:cubicBezTo>
                <a:cubicBezTo>
                  <a:pt x="663" y="11012"/>
                  <a:pt x="706" y="10003"/>
                  <a:pt x="782" y="9478"/>
                </a:cubicBezTo>
                <a:lnTo>
                  <a:pt x="782" y="9478"/>
                </a:lnTo>
                <a:cubicBezTo>
                  <a:pt x="1187" y="9782"/>
                  <a:pt x="1628" y="9862"/>
                  <a:pt x="2214" y="9967"/>
                </a:cubicBezTo>
                <a:cubicBezTo>
                  <a:pt x="2869" y="10082"/>
                  <a:pt x="3535" y="10144"/>
                  <a:pt x="3900" y="10802"/>
                </a:cubicBezTo>
                <a:cubicBezTo>
                  <a:pt x="4049" y="11070"/>
                  <a:pt x="4096" y="11367"/>
                  <a:pt x="4056" y="11620"/>
                </a:cubicBezTo>
                <a:cubicBezTo>
                  <a:pt x="3878" y="11504"/>
                  <a:pt x="3694" y="11399"/>
                  <a:pt x="3517" y="11309"/>
                </a:cubicBezTo>
                <a:lnTo>
                  <a:pt x="3437" y="10817"/>
                </a:lnTo>
                <a:cubicBezTo>
                  <a:pt x="3421" y="10719"/>
                  <a:pt x="3334" y="10648"/>
                  <a:pt x="3235" y="10648"/>
                </a:cubicBezTo>
                <a:cubicBezTo>
                  <a:pt x="3224" y="10648"/>
                  <a:pt x="3213" y="10649"/>
                  <a:pt x="3202" y="10650"/>
                </a:cubicBezTo>
                <a:cubicBezTo>
                  <a:pt x="3090" y="10668"/>
                  <a:pt x="3014" y="10773"/>
                  <a:pt x="3032" y="10882"/>
                </a:cubicBezTo>
                <a:lnTo>
                  <a:pt x="3068" y="11103"/>
                </a:lnTo>
                <a:cubicBezTo>
                  <a:pt x="2949" y="11052"/>
                  <a:pt x="2829" y="11005"/>
                  <a:pt x="2721" y="10965"/>
                </a:cubicBezTo>
                <a:lnTo>
                  <a:pt x="2641" y="10491"/>
                </a:lnTo>
                <a:cubicBezTo>
                  <a:pt x="2625" y="10390"/>
                  <a:pt x="2538" y="10318"/>
                  <a:pt x="2442" y="10318"/>
                </a:cubicBezTo>
                <a:cubicBezTo>
                  <a:pt x="2431" y="10318"/>
                  <a:pt x="2421" y="10319"/>
                  <a:pt x="2410" y="10321"/>
                </a:cubicBezTo>
                <a:cubicBezTo>
                  <a:pt x="2298" y="10339"/>
                  <a:pt x="2222" y="10444"/>
                  <a:pt x="2240" y="10556"/>
                </a:cubicBezTo>
                <a:lnTo>
                  <a:pt x="2283" y="10824"/>
                </a:lnTo>
                <a:cubicBezTo>
                  <a:pt x="2030" y="10748"/>
                  <a:pt x="1867" y="10719"/>
                  <a:pt x="1867" y="10715"/>
                </a:cubicBezTo>
                <a:cubicBezTo>
                  <a:pt x="1854" y="10713"/>
                  <a:pt x="1840" y="10712"/>
                  <a:pt x="1827" y="10712"/>
                </a:cubicBezTo>
                <a:cubicBezTo>
                  <a:pt x="1730" y="10712"/>
                  <a:pt x="1644" y="10779"/>
                  <a:pt x="1625" y="10878"/>
                </a:cubicBezTo>
                <a:cubicBezTo>
                  <a:pt x="1603" y="10987"/>
                  <a:pt x="1675" y="11095"/>
                  <a:pt x="1788" y="11117"/>
                </a:cubicBezTo>
                <a:cubicBezTo>
                  <a:pt x="1788" y="11121"/>
                  <a:pt x="1914" y="11142"/>
                  <a:pt x="2120" y="11200"/>
                </a:cubicBezTo>
                <a:lnTo>
                  <a:pt x="1979" y="11320"/>
                </a:lnTo>
                <a:cubicBezTo>
                  <a:pt x="1893" y="11392"/>
                  <a:pt x="1882" y="11522"/>
                  <a:pt x="1954" y="11609"/>
                </a:cubicBezTo>
                <a:cubicBezTo>
                  <a:pt x="1994" y="11657"/>
                  <a:pt x="2051" y="11682"/>
                  <a:pt x="2109" y="11682"/>
                </a:cubicBezTo>
                <a:cubicBezTo>
                  <a:pt x="2155" y="11682"/>
                  <a:pt x="2201" y="11666"/>
                  <a:pt x="2240" y="11634"/>
                </a:cubicBezTo>
                <a:lnTo>
                  <a:pt x="2580" y="11348"/>
                </a:lnTo>
                <a:cubicBezTo>
                  <a:pt x="2699" y="11388"/>
                  <a:pt x="2822" y="11439"/>
                  <a:pt x="2952" y="11493"/>
                </a:cubicBezTo>
                <a:lnTo>
                  <a:pt x="2772" y="11649"/>
                </a:lnTo>
                <a:cubicBezTo>
                  <a:pt x="2685" y="11717"/>
                  <a:pt x="2674" y="11848"/>
                  <a:pt x="2746" y="11935"/>
                </a:cubicBezTo>
                <a:cubicBezTo>
                  <a:pt x="2787" y="11983"/>
                  <a:pt x="2845" y="12008"/>
                  <a:pt x="2903" y="12008"/>
                </a:cubicBezTo>
                <a:cubicBezTo>
                  <a:pt x="2950" y="12008"/>
                  <a:pt x="2997" y="11992"/>
                  <a:pt x="3036" y="11960"/>
                </a:cubicBezTo>
                <a:lnTo>
                  <a:pt x="3361" y="11685"/>
                </a:lnTo>
                <a:cubicBezTo>
                  <a:pt x="3535" y="11775"/>
                  <a:pt x="3708" y="11877"/>
                  <a:pt x="3882" y="11989"/>
                </a:cubicBezTo>
                <a:cubicBezTo>
                  <a:pt x="3777" y="12101"/>
                  <a:pt x="3633" y="12199"/>
                  <a:pt x="3455" y="12267"/>
                </a:cubicBezTo>
                <a:cubicBezTo>
                  <a:pt x="3300" y="12323"/>
                  <a:pt x="3122" y="12357"/>
                  <a:pt x="2923" y="12357"/>
                </a:cubicBezTo>
                <a:cubicBezTo>
                  <a:pt x="2751" y="12357"/>
                  <a:pt x="2565" y="12332"/>
                  <a:pt x="2366" y="12275"/>
                </a:cubicBezTo>
                <a:cubicBezTo>
                  <a:pt x="2243" y="12238"/>
                  <a:pt x="2117" y="12191"/>
                  <a:pt x="1987" y="12133"/>
                </a:cubicBezTo>
                <a:cubicBezTo>
                  <a:pt x="1959" y="12121"/>
                  <a:pt x="1930" y="12115"/>
                  <a:pt x="1902" y="12115"/>
                </a:cubicBezTo>
                <a:cubicBezTo>
                  <a:pt x="1826" y="12115"/>
                  <a:pt x="1753" y="12158"/>
                  <a:pt x="1719" y="12235"/>
                </a:cubicBezTo>
                <a:cubicBezTo>
                  <a:pt x="1672" y="12336"/>
                  <a:pt x="1715" y="12459"/>
                  <a:pt x="1820" y="12506"/>
                </a:cubicBezTo>
                <a:cubicBezTo>
                  <a:pt x="1968" y="12575"/>
                  <a:pt x="2117" y="12629"/>
                  <a:pt x="2254" y="12669"/>
                </a:cubicBezTo>
                <a:cubicBezTo>
                  <a:pt x="2492" y="12736"/>
                  <a:pt x="2716" y="12766"/>
                  <a:pt x="2924" y="12766"/>
                </a:cubicBezTo>
                <a:cubicBezTo>
                  <a:pt x="3173" y="12766"/>
                  <a:pt x="3398" y="12724"/>
                  <a:pt x="3593" y="12651"/>
                </a:cubicBezTo>
                <a:cubicBezTo>
                  <a:pt x="3853" y="12553"/>
                  <a:pt x="4063" y="12405"/>
                  <a:pt x="4211" y="12231"/>
                </a:cubicBezTo>
                <a:cubicBezTo>
                  <a:pt x="4490" y="12455"/>
                  <a:pt x="4747" y="12719"/>
                  <a:pt x="4949" y="13031"/>
                </a:cubicBezTo>
                <a:lnTo>
                  <a:pt x="4949" y="13765"/>
                </a:lnTo>
                <a:cubicBezTo>
                  <a:pt x="4949" y="13881"/>
                  <a:pt x="5040" y="13971"/>
                  <a:pt x="5152" y="13971"/>
                </a:cubicBezTo>
                <a:cubicBezTo>
                  <a:pt x="5268" y="13971"/>
                  <a:pt x="5358" y="13881"/>
                  <a:pt x="5358" y="13765"/>
                </a:cubicBezTo>
                <a:lnTo>
                  <a:pt x="5358" y="10864"/>
                </a:lnTo>
                <a:cubicBezTo>
                  <a:pt x="5561" y="10553"/>
                  <a:pt x="5817" y="10285"/>
                  <a:pt x="6096" y="10064"/>
                </a:cubicBezTo>
                <a:cubicBezTo>
                  <a:pt x="6244" y="10238"/>
                  <a:pt x="6454" y="10386"/>
                  <a:pt x="6711" y="10484"/>
                </a:cubicBezTo>
                <a:cubicBezTo>
                  <a:pt x="6908" y="10555"/>
                  <a:pt x="7135" y="10597"/>
                  <a:pt x="7384" y="10597"/>
                </a:cubicBezTo>
                <a:cubicBezTo>
                  <a:pt x="7591" y="10597"/>
                  <a:pt x="7814" y="10568"/>
                  <a:pt x="8049" y="10502"/>
                </a:cubicBezTo>
                <a:cubicBezTo>
                  <a:pt x="8190" y="10462"/>
                  <a:pt x="8335" y="10408"/>
                  <a:pt x="8487" y="10336"/>
                </a:cubicBezTo>
                <a:cubicBezTo>
                  <a:pt x="8588" y="10292"/>
                  <a:pt x="8635" y="10169"/>
                  <a:pt x="8588" y="10068"/>
                </a:cubicBezTo>
                <a:cubicBezTo>
                  <a:pt x="8554" y="9993"/>
                  <a:pt x="8480" y="9948"/>
                  <a:pt x="8402" y="9948"/>
                </a:cubicBezTo>
                <a:cubicBezTo>
                  <a:pt x="8374" y="9948"/>
                  <a:pt x="8345" y="9954"/>
                  <a:pt x="8317" y="9967"/>
                </a:cubicBezTo>
                <a:cubicBezTo>
                  <a:pt x="8190" y="10025"/>
                  <a:pt x="8064" y="10072"/>
                  <a:pt x="7937" y="10108"/>
                </a:cubicBezTo>
                <a:cubicBezTo>
                  <a:pt x="7739" y="10163"/>
                  <a:pt x="7553" y="10188"/>
                  <a:pt x="7382" y="10188"/>
                </a:cubicBezTo>
                <a:cubicBezTo>
                  <a:pt x="7185" y="10188"/>
                  <a:pt x="7007" y="10155"/>
                  <a:pt x="6852" y="10097"/>
                </a:cubicBezTo>
                <a:cubicBezTo>
                  <a:pt x="6671" y="10032"/>
                  <a:pt x="6526" y="9934"/>
                  <a:pt x="6425" y="9822"/>
                </a:cubicBezTo>
                <a:cubicBezTo>
                  <a:pt x="6599" y="9706"/>
                  <a:pt x="6772" y="9605"/>
                  <a:pt x="6946" y="9518"/>
                </a:cubicBezTo>
                <a:lnTo>
                  <a:pt x="7272" y="9793"/>
                </a:lnTo>
                <a:cubicBezTo>
                  <a:pt x="7310" y="9825"/>
                  <a:pt x="7357" y="9841"/>
                  <a:pt x="7404" y="9841"/>
                </a:cubicBezTo>
                <a:cubicBezTo>
                  <a:pt x="7463" y="9841"/>
                  <a:pt x="7521" y="9816"/>
                  <a:pt x="7561" y="9768"/>
                </a:cubicBezTo>
                <a:cubicBezTo>
                  <a:pt x="7633" y="9681"/>
                  <a:pt x="7623" y="9551"/>
                  <a:pt x="7536" y="9478"/>
                </a:cubicBezTo>
                <a:lnTo>
                  <a:pt x="7351" y="9326"/>
                </a:lnTo>
                <a:cubicBezTo>
                  <a:pt x="7481" y="9272"/>
                  <a:pt x="7608" y="9221"/>
                  <a:pt x="7724" y="9182"/>
                </a:cubicBezTo>
                <a:lnTo>
                  <a:pt x="8064" y="9467"/>
                </a:lnTo>
                <a:cubicBezTo>
                  <a:pt x="8102" y="9499"/>
                  <a:pt x="8148" y="9514"/>
                  <a:pt x="8194" y="9514"/>
                </a:cubicBezTo>
                <a:cubicBezTo>
                  <a:pt x="8253" y="9514"/>
                  <a:pt x="8312" y="9489"/>
                  <a:pt x="8353" y="9442"/>
                </a:cubicBezTo>
                <a:cubicBezTo>
                  <a:pt x="8426" y="9355"/>
                  <a:pt x="8415" y="9225"/>
                  <a:pt x="8328" y="9153"/>
                </a:cubicBezTo>
                <a:lnTo>
                  <a:pt x="8183" y="9033"/>
                </a:lnTo>
                <a:cubicBezTo>
                  <a:pt x="8389" y="8975"/>
                  <a:pt x="8520" y="8950"/>
                  <a:pt x="8520" y="8950"/>
                </a:cubicBezTo>
                <a:cubicBezTo>
                  <a:pt x="8632" y="8928"/>
                  <a:pt x="8704" y="8820"/>
                  <a:pt x="8682" y="8708"/>
                </a:cubicBezTo>
                <a:cubicBezTo>
                  <a:pt x="8660" y="8612"/>
                  <a:pt x="8576" y="8545"/>
                  <a:pt x="8480" y="8545"/>
                </a:cubicBezTo>
                <a:cubicBezTo>
                  <a:pt x="8467" y="8545"/>
                  <a:pt x="8453" y="8546"/>
                  <a:pt x="8440" y="8549"/>
                </a:cubicBezTo>
                <a:cubicBezTo>
                  <a:pt x="8440" y="8549"/>
                  <a:pt x="8277" y="8581"/>
                  <a:pt x="8024" y="8654"/>
                </a:cubicBezTo>
                <a:lnTo>
                  <a:pt x="8067" y="8389"/>
                </a:lnTo>
                <a:cubicBezTo>
                  <a:pt x="8086" y="8277"/>
                  <a:pt x="8010" y="8172"/>
                  <a:pt x="7897" y="8154"/>
                </a:cubicBezTo>
                <a:cubicBezTo>
                  <a:pt x="7886" y="8153"/>
                  <a:pt x="7875" y="8152"/>
                  <a:pt x="7864" y="8152"/>
                </a:cubicBezTo>
                <a:cubicBezTo>
                  <a:pt x="7765" y="8152"/>
                  <a:pt x="7679" y="8223"/>
                  <a:pt x="7662" y="8324"/>
                </a:cubicBezTo>
                <a:lnTo>
                  <a:pt x="7586" y="8798"/>
                </a:lnTo>
                <a:cubicBezTo>
                  <a:pt x="7478" y="8838"/>
                  <a:pt x="7358" y="8881"/>
                  <a:pt x="7239" y="8936"/>
                </a:cubicBezTo>
                <a:lnTo>
                  <a:pt x="7272" y="8715"/>
                </a:lnTo>
                <a:cubicBezTo>
                  <a:pt x="7293" y="8607"/>
                  <a:pt x="7217" y="8498"/>
                  <a:pt x="7105" y="8484"/>
                </a:cubicBezTo>
                <a:cubicBezTo>
                  <a:pt x="7094" y="8482"/>
                  <a:pt x="7082" y="8481"/>
                  <a:pt x="7071" y="8481"/>
                </a:cubicBezTo>
                <a:cubicBezTo>
                  <a:pt x="6972" y="8481"/>
                  <a:pt x="6886" y="8549"/>
                  <a:pt x="6870" y="8650"/>
                </a:cubicBezTo>
                <a:lnTo>
                  <a:pt x="6791" y="9142"/>
                </a:lnTo>
                <a:cubicBezTo>
                  <a:pt x="6613" y="9232"/>
                  <a:pt x="6429" y="9337"/>
                  <a:pt x="6252" y="9453"/>
                </a:cubicBezTo>
                <a:cubicBezTo>
                  <a:pt x="6212" y="9200"/>
                  <a:pt x="6255" y="8903"/>
                  <a:pt x="6407" y="8635"/>
                </a:cubicBezTo>
                <a:cubicBezTo>
                  <a:pt x="6769" y="7977"/>
                  <a:pt x="7438" y="7916"/>
                  <a:pt x="8093" y="7800"/>
                </a:cubicBezTo>
                <a:cubicBezTo>
                  <a:pt x="8675" y="7695"/>
                  <a:pt x="9116" y="7615"/>
                  <a:pt x="9522" y="7311"/>
                </a:cubicBezTo>
                <a:lnTo>
                  <a:pt x="9522" y="7311"/>
                </a:lnTo>
                <a:cubicBezTo>
                  <a:pt x="9601" y="7836"/>
                  <a:pt x="9645" y="8845"/>
                  <a:pt x="9022" y="9496"/>
                </a:cubicBezTo>
                <a:cubicBezTo>
                  <a:pt x="8943" y="9580"/>
                  <a:pt x="8946" y="9706"/>
                  <a:pt x="9026" y="9786"/>
                </a:cubicBezTo>
                <a:cubicBezTo>
                  <a:pt x="9066" y="9822"/>
                  <a:pt x="9117" y="9841"/>
                  <a:pt x="9168" y="9841"/>
                </a:cubicBezTo>
                <a:cubicBezTo>
                  <a:pt x="9222" y="9841"/>
                  <a:pt x="9276" y="9820"/>
                  <a:pt x="9315" y="9779"/>
                </a:cubicBezTo>
                <a:cubicBezTo>
                  <a:pt x="10307" y="8744"/>
                  <a:pt x="9891" y="7018"/>
                  <a:pt x="9854" y="6877"/>
                </a:cubicBezTo>
                <a:cubicBezTo>
                  <a:pt x="9844" y="6838"/>
                  <a:pt x="9826" y="6798"/>
                  <a:pt x="9793" y="6769"/>
                </a:cubicBezTo>
                <a:cubicBezTo>
                  <a:pt x="9753" y="6733"/>
                  <a:pt x="9704" y="6714"/>
                  <a:pt x="9654" y="6714"/>
                </a:cubicBezTo>
                <a:cubicBezTo>
                  <a:pt x="9600" y="6714"/>
                  <a:pt x="9545" y="6736"/>
                  <a:pt x="9504" y="6780"/>
                </a:cubicBezTo>
                <a:cubicBezTo>
                  <a:pt x="9113" y="7199"/>
                  <a:pt x="8664" y="7279"/>
                  <a:pt x="8020" y="7395"/>
                </a:cubicBezTo>
                <a:cubicBezTo>
                  <a:pt x="7228" y="7536"/>
                  <a:pt x="6494" y="7633"/>
                  <a:pt x="6049" y="8436"/>
                </a:cubicBezTo>
                <a:cubicBezTo>
                  <a:pt x="5843" y="8802"/>
                  <a:pt x="5760" y="9301"/>
                  <a:pt x="5890" y="9706"/>
                </a:cubicBezTo>
                <a:cubicBezTo>
                  <a:pt x="5702" y="9855"/>
                  <a:pt x="5521" y="10017"/>
                  <a:pt x="5354" y="10202"/>
                </a:cubicBezTo>
                <a:lnTo>
                  <a:pt x="5354" y="5980"/>
                </a:lnTo>
                <a:lnTo>
                  <a:pt x="5586" y="5980"/>
                </a:lnTo>
                <a:cubicBezTo>
                  <a:pt x="5817" y="5980"/>
                  <a:pt x="6006" y="5792"/>
                  <a:pt x="6006" y="5557"/>
                </a:cubicBezTo>
                <a:lnTo>
                  <a:pt x="6006" y="5072"/>
                </a:lnTo>
                <a:cubicBezTo>
                  <a:pt x="6259" y="4931"/>
                  <a:pt x="6479" y="4725"/>
                  <a:pt x="6635" y="4483"/>
                </a:cubicBezTo>
                <a:cubicBezTo>
                  <a:pt x="6812" y="4208"/>
                  <a:pt x="6913" y="3882"/>
                  <a:pt x="6913" y="3535"/>
                </a:cubicBezTo>
                <a:lnTo>
                  <a:pt x="6913" y="2714"/>
                </a:lnTo>
                <a:lnTo>
                  <a:pt x="7138" y="2461"/>
                </a:lnTo>
                <a:cubicBezTo>
                  <a:pt x="7174" y="2421"/>
                  <a:pt x="7188" y="2370"/>
                  <a:pt x="7188" y="2323"/>
                </a:cubicBezTo>
                <a:lnTo>
                  <a:pt x="7188" y="1708"/>
                </a:lnTo>
                <a:cubicBezTo>
                  <a:pt x="7188" y="1592"/>
                  <a:pt x="7098" y="1502"/>
                  <a:pt x="6986" y="1502"/>
                </a:cubicBezTo>
                <a:lnTo>
                  <a:pt x="6335" y="1502"/>
                </a:lnTo>
                <a:lnTo>
                  <a:pt x="6335" y="207"/>
                </a:lnTo>
                <a:cubicBezTo>
                  <a:pt x="6335" y="95"/>
                  <a:pt x="6244" y="1"/>
                  <a:pt x="6132" y="1"/>
                </a:cubicBezTo>
                <a:cubicBezTo>
                  <a:pt x="6020" y="1"/>
                  <a:pt x="5926" y="95"/>
                  <a:pt x="5926" y="207"/>
                </a:cubicBezTo>
                <a:lnTo>
                  <a:pt x="5926" y="1502"/>
                </a:lnTo>
                <a:lnTo>
                  <a:pt x="4378" y="1502"/>
                </a:lnTo>
                <a:lnTo>
                  <a:pt x="4378" y="207"/>
                </a:lnTo>
                <a:cubicBezTo>
                  <a:pt x="4378" y="95"/>
                  <a:pt x="4284" y="1"/>
                  <a:pt x="4171" y="1"/>
                </a:cubicBezTo>
                <a:close/>
              </a:path>
            </a:pathLst>
          </a:custGeom>
          <a:solidFill>
            <a:schemeClr val="dk2"/>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3;p29">
            <a:extLst>
              <a:ext uri="{FF2B5EF4-FFF2-40B4-BE49-F238E27FC236}">
                <a16:creationId xmlns:a16="http://schemas.microsoft.com/office/drawing/2014/main" id="{3B3D8184-069F-8121-1280-F65FEAD1F85E}"/>
              </a:ext>
            </a:extLst>
          </p:cNvPr>
          <p:cNvSpPr txBox="1">
            <a:spLocks/>
          </p:cNvSpPr>
          <p:nvPr/>
        </p:nvSpPr>
        <p:spPr>
          <a:xfrm>
            <a:off x="5120551" y="1764937"/>
            <a:ext cx="27249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SemiBold"/>
                <a:ea typeface="Epilogue SemiBold"/>
                <a:cs typeface="Epilogue SemiBold"/>
                <a:sym typeface="Epilogue SemiBold"/>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it-IT" dirty="0"/>
              <a:t>New York State</a:t>
            </a:r>
          </a:p>
        </p:txBody>
      </p:sp>
      <p:sp>
        <p:nvSpPr>
          <p:cNvPr id="7" name="Google Shape;205;p30">
            <a:extLst>
              <a:ext uri="{FF2B5EF4-FFF2-40B4-BE49-F238E27FC236}">
                <a16:creationId xmlns:a16="http://schemas.microsoft.com/office/drawing/2014/main" id="{70F629EC-C942-3FCB-17C9-6BDE7C470724}"/>
              </a:ext>
            </a:extLst>
          </p:cNvPr>
          <p:cNvSpPr/>
          <p:nvPr/>
        </p:nvSpPr>
        <p:spPr>
          <a:xfrm>
            <a:off x="720000" y="1352054"/>
            <a:ext cx="376787" cy="296752"/>
          </a:xfrm>
          <a:custGeom>
            <a:avLst/>
            <a:gdLst/>
            <a:ahLst/>
            <a:cxnLst/>
            <a:rect l="l" t="t" r="r" b="b"/>
            <a:pathLst>
              <a:path w="13968" h="11001" extrusionOk="0">
                <a:moveTo>
                  <a:pt x="9978" y="1187"/>
                </a:moveTo>
                <a:cubicBezTo>
                  <a:pt x="9865" y="1187"/>
                  <a:pt x="9775" y="1281"/>
                  <a:pt x="9775" y="1393"/>
                </a:cubicBezTo>
                <a:cubicBezTo>
                  <a:pt x="9775" y="1505"/>
                  <a:pt x="9865" y="1595"/>
                  <a:pt x="9978" y="1595"/>
                </a:cubicBezTo>
                <a:lnTo>
                  <a:pt x="10914" y="1595"/>
                </a:lnTo>
                <a:cubicBezTo>
                  <a:pt x="11027" y="1595"/>
                  <a:pt x="11121" y="1505"/>
                  <a:pt x="11121" y="1393"/>
                </a:cubicBezTo>
                <a:cubicBezTo>
                  <a:pt x="11121" y="1277"/>
                  <a:pt x="11027" y="1187"/>
                  <a:pt x="10914" y="1187"/>
                </a:cubicBezTo>
                <a:close/>
                <a:moveTo>
                  <a:pt x="3524" y="720"/>
                </a:moveTo>
                <a:cubicBezTo>
                  <a:pt x="3412" y="720"/>
                  <a:pt x="3318" y="810"/>
                  <a:pt x="3318" y="923"/>
                </a:cubicBezTo>
                <a:lnTo>
                  <a:pt x="3318" y="1187"/>
                </a:lnTo>
                <a:lnTo>
                  <a:pt x="3057" y="1187"/>
                </a:lnTo>
                <a:cubicBezTo>
                  <a:pt x="2942" y="1187"/>
                  <a:pt x="2851" y="1281"/>
                  <a:pt x="2851" y="1393"/>
                </a:cubicBezTo>
                <a:cubicBezTo>
                  <a:pt x="2851" y="1505"/>
                  <a:pt x="2942" y="1595"/>
                  <a:pt x="3057" y="1595"/>
                </a:cubicBezTo>
                <a:lnTo>
                  <a:pt x="3318" y="1595"/>
                </a:lnTo>
                <a:lnTo>
                  <a:pt x="3318" y="1859"/>
                </a:lnTo>
                <a:cubicBezTo>
                  <a:pt x="3318" y="1972"/>
                  <a:pt x="3412" y="2066"/>
                  <a:pt x="3524" y="2066"/>
                </a:cubicBezTo>
                <a:cubicBezTo>
                  <a:pt x="3636" y="2066"/>
                  <a:pt x="3727" y="1972"/>
                  <a:pt x="3727" y="1859"/>
                </a:cubicBezTo>
                <a:lnTo>
                  <a:pt x="3727" y="1595"/>
                </a:lnTo>
                <a:lnTo>
                  <a:pt x="3991" y="1595"/>
                </a:lnTo>
                <a:cubicBezTo>
                  <a:pt x="4103" y="1595"/>
                  <a:pt x="4197" y="1505"/>
                  <a:pt x="4197" y="1393"/>
                </a:cubicBezTo>
                <a:cubicBezTo>
                  <a:pt x="4197" y="1277"/>
                  <a:pt x="4103" y="1187"/>
                  <a:pt x="3991" y="1187"/>
                </a:cubicBezTo>
                <a:lnTo>
                  <a:pt x="3727" y="1187"/>
                </a:lnTo>
                <a:lnTo>
                  <a:pt x="3727" y="923"/>
                </a:lnTo>
                <a:cubicBezTo>
                  <a:pt x="3727" y="810"/>
                  <a:pt x="3636" y="720"/>
                  <a:pt x="3524" y="720"/>
                </a:cubicBezTo>
                <a:close/>
                <a:moveTo>
                  <a:pt x="3524" y="413"/>
                </a:moveTo>
                <a:cubicBezTo>
                  <a:pt x="3795" y="413"/>
                  <a:pt x="4041" y="521"/>
                  <a:pt x="4219" y="698"/>
                </a:cubicBezTo>
                <a:cubicBezTo>
                  <a:pt x="4396" y="876"/>
                  <a:pt x="4504" y="1122"/>
                  <a:pt x="4504" y="1393"/>
                </a:cubicBezTo>
                <a:cubicBezTo>
                  <a:pt x="4504" y="1661"/>
                  <a:pt x="4396" y="1907"/>
                  <a:pt x="4219" y="2084"/>
                </a:cubicBezTo>
                <a:cubicBezTo>
                  <a:pt x="4041" y="2261"/>
                  <a:pt x="3795" y="2373"/>
                  <a:pt x="3524" y="2373"/>
                </a:cubicBezTo>
                <a:cubicBezTo>
                  <a:pt x="3253" y="2373"/>
                  <a:pt x="3007" y="2261"/>
                  <a:pt x="2830" y="2084"/>
                </a:cubicBezTo>
                <a:cubicBezTo>
                  <a:pt x="2652" y="1907"/>
                  <a:pt x="2544" y="1661"/>
                  <a:pt x="2544" y="1393"/>
                </a:cubicBezTo>
                <a:cubicBezTo>
                  <a:pt x="2544" y="1122"/>
                  <a:pt x="2652" y="876"/>
                  <a:pt x="2830" y="698"/>
                </a:cubicBezTo>
                <a:cubicBezTo>
                  <a:pt x="3010" y="521"/>
                  <a:pt x="3253" y="413"/>
                  <a:pt x="3524" y="413"/>
                </a:cubicBezTo>
                <a:close/>
                <a:moveTo>
                  <a:pt x="10448" y="413"/>
                </a:moveTo>
                <a:cubicBezTo>
                  <a:pt x="10719" y="413"/>
                  <a:pt x="10962" y="521"/>
                  <a:pt x="11139" y="698"/>
                </a:cubicBezTo>
                <a:cubicBezTo>
                  <a:pt x="11320" y="876"/>
                  <a:pt x="11428" y="1122"/>
                  <a:pt x="11428" y="1393"/>
                </a:cubicBezTo>
                <a:cubicBezTo>
                  <a:pt x="11428" y="1661"/>
                  <a:pt x="11320" y="1907"/>
                  <a:pt x="11139" y="2084"/>
                </a:cubicBezTo>
                <a:cubicBezTo>
                  <a:pt x="10962" y="2261"/>
                  <a:pt x="10719" y="2373"/>
                  <a:pt x="10448" y="2373"/>
                </a:cubicBezTo>
                <a:cubicBezTo>
                  <a:pt x="10177" y="2373"/>
                  <a:pt x="9931" y="2261"/>
                  <a:pt x="9753" y="2084"/>
                </a:cubicBezTo>
                <a:cubicBezTo>
                  <a:pt x="9576" y="1907"/>
                  <a:pt x="9468" y="1661"/>
                  <a:pt x="9468" y="1393"/>
                </a:cubicBezTo>
                <a:cubicBezTo>
                  <a:pt x="9468" y="1122"/>
                  <a:pt x="9576" y="876"/>
                  <a:pt x="9753" y="698"/>
                </a:cubicBezTo>
                <a:cubicBezTo>
                  <a:pt x="9931" y="521"/>
                  <a:pt x="10177" y="413"/>
                  <a:pt x="10448" y="413"/>
                </a:cubicBezTo>
                <a:close/>
                <a:moveTo>
                  <a:pt x="5405" y="7445"/>
                </a:moveTo>
                <a:lnTo>
                  <a:pt x="5405" y="8096"/>
                </a:lnTo>
                <a:lnTo>
                  <a:pt x="3730" y="8096"/>
                </a:lnTo>
                <a:lnTo>
                  <a:pt x="3730" y="7445"/>
                </a:lnTo>
                <a:close/>
                <a:moveTo>
                  <a:pt x="10242" y="7445"/>
                </a:moveTo>
                <a:lnTo>
                  <a:pt x="10242" y="8096"/>
                </a:lnTo>
                <a:lnTo>
                  <a:pt x="8567" y="8096"/>
                </a:lnTo>
                <a:lnTo>
                  <a:pt x="8567" y="7445"/>
                </a:lnTo>
                <a:close/>
                <a:moveTo>
                  <a:pt x="7103" y="6911"/>
                </a:moveTo>
                <a:cubicBezTo>
                  <a:pt x="7043" y="6911"/>
                  <a:pt x="6982" y="6939"/>
                  <a:pt x="6943" y="6989"/>
                </a:cubicBezTo>
                <a:lnTo>
                  <a:pt x="6527" y="7513"/>
                </a:lnTo>
                <a:cubicBezTo>
                  <a:pt x="6458" y="7600"/>
                  <a:pt x="6472" y="7731"/>
                  <a:pt x="6563" y="7799"/>
                </a:cubicBezTo>
                <a:cubicBezTo>
                  <a:pt x="6574" y="7810"/>
                  <a:pt x="6592" y="7817"/>
                  <a:pt x="6606" y="7825"/>
                </a:cubicBezTo>
                <a:lnTo>
                  <a:pt x="6961" y="7984"/>
                </a:lnTo>
                <a:lnTo>
                  <a:pt x="6711" y="8298"/>
                </a:lnTo>
                <a:cubicBezTo>
                  <a:pt x="6639" y="8389"/>
                  <a:pt x="6657" y="8516"/>
                  <a:pt x="6744" y="8588"/>
                </a:cubicBezTo>
                <a:cubicBezTo>
                  <a:pt x="6780" y="8617"/>
                  <a:pt x="6824" y="8631"/>
                  <a:pt x="6868" y="8631"/>
                </a:cubicBezTo>
                <a:cubicBezTo>
                  <a:pt x="6929" y="8631"/>
                  <a:pt x="6990" y="8604"/>
                  <a:pt x="7029" y="8552"/>
                </a:cubicBezTo>
                <a:lnTo>
                  <a:pt x="7435" y="8042"/>
                </a:lnTo>
                <a:cubicBezTo>
                  <a:pt x="7449" y="8027"/>
                  <a:pt x="7463" y="8005"/>
                  <a:pt x="7471" y="7984"/>
                </a:cubicBezTo>
                <a:cubicBezTo>
                  <a:pt x="7518" y="7882"/>
                  <a:pt x="7471" y="7759"/>
                  <a:pt x="7366" y="7716"/>
                </a:cubicBezTo>
                <a:lnTo>
                  <a:pt x="7011" y="7557"/>
                </a:lnTo>
                <a:lnTo>
                  <a:pt x="7261" y="7242"/>
                </a:lnTo>
                <a:cubicBezTo>
                  <a:pt x="7333" y="7152"/>
                  <a:pt x="7315" y="7025"/>
                  <a:pt x="7228" y="6956"/>
                </a:cubicBezTo>
                <a:cubicBezTo>
                  <a:pt x="7192" y="6926"/>
                  <a:pt x="7147" y="6911"/>
                  <a:pt x="7103" y="6911"/>
                </a:cubicBezTo>
                <a:close/>
                <a:moveTo>
                  <a:pt x="2909" y="4949"/>
                </a:moveTo>
                <a:cubicBezTo>
                  <a:pt x="3021" y="4949"/>
                  <a:pt x="3123" y="4996"/>
                  <a:pt x="3199" y="5068"/>
                </a:cubicBezTo>
                <a:cubicBezTo>
                  <a:pt x="3275" y="5144"/>
                  <a:pt x="3318" y="5245"/>
                  <a:pt x="3318" y="5358"/>
                </a:cubicBezTo>
                <a:lnTo>
                  <a:pt x="3318" y="5679"/>
                </a:lnTo>
                <a:lnTo>
                  <a:pt x="2891" y="5462"/>
                </a:lnTo>
                <a:cubicBezTo>
                  <a:pt x="2861" y="5447"/>
                  <a:pt x="2829" y="5440"/>
                  <a:pt x="2798" y="5440"/>
                </a:cubicBezTo>
                <a:cubicBezTo>
                  <a:pt x="2723" y="5440"/>
                  <a:pt x="2652" y="5480"/>
                  <a:pt x="2616" y="5549"/>
                </a:cubicBezTo>
                <a:cubicBezTo>
                  <a:pt x="2565" y="5651"/>
                  <a:pt x="2605" y="5774"/>
                  <a:pt x="2707" y="5824"/>
                </a:cubicBezTo>
                <a:lnTo>
                  <a:pt x="3318" y="6139"/>
                </a:lnTo>
                <a:lnTo>
                  <a:pt x="3318" y="6721"/>
                </a:lnTo>
                <a:lnTo>
                  <a:pt x="2887" y="6504"/>
                </a:lnTo>
                <a:cubicBezTo>
                  <a:pt x="2857" y="6489"/>
                  <a:pt x="2826" y="6482"/>
                  <a:pt x="2794" y="6482"/>
                </a:cubicBezTo>
                <a:cubicBezTo>
                  <a:pt x="2720" y="6482"/>
                  <a:pt x="2648" y="6522"/>
                  <a:pt x="2613" y="6591"/>
                </a:cubicBezTo>
                <a:cubicBezTo>
                  <a:pt x="2562" y="6692"/>
                  <a:pt x="2602" y="6815"/>
                  <a:pt x="2703" y="6866"/>
                </a:cubicBezTo>
                <a:lnTo>
                  <a:pt x="3318" y="7181"/>
                </a:lnTo>
                <a:lnTo>
                  <a:pt x="3318" y="7763"/>
                </a:lnTo>
                <a:lnTo>
                  <a:pt x="2887" y="7546"/>
                </a:lnTo>
                <a:cubicBezTo>
                  <a:pt x="2858" y="7531"/>
                  <a:pt x="2826" y="7524"/>
                  <a:pt x="2795" y="7524"/>
                </a:cubicBezTo>
                <a:cubicBezTo>
                  <a:pt x="2720" y="7524"/>
                  <a:pt x="2648" y="7565"/>
                  <a:pt x="2613" y="7636"/>
                </a:cubicBezTo>
                <a:cubicBezTo>
                  <a:pt x="2562" y="7734"/>
                  <a:pt x="2602" y="7857"/>
                  <a:pt x="2703" y="7908"/>
                </a:cubicBezTo>
                <a:lnTo>
                  <a:pt x="3318" y="8222"/>
                </a:lnTo>
                <a:lnTo>
                  <a:pt x="3318" y="8809"/>
                </a:lnTo>
                <a:lnTo>
                  <a:pt x="2887" y="8588"/>
                </a:lnTo>
                <a:cubicBezTo>
                  <a:pt x="2857" y="8573"/>
                  <a:pt x="2826" y="8566"/>
                  <a:pt x="2794" y="8566"/>
                </a:cubicBezTo>
                <a:cubicBezTo>
                  <a:pt x="2720" y="8566"/>
                  <a:pt x="2648" y="8606"/>
                  <a:pt x="2613" y="8675"/>
                </a:cubicBezTo>
                <a:cubicBezTo>
                  <a:pt x="2562" y="8776"/>
                  <a:pt x="2602" y="8899"/>
                  <a:pt x="2703" y="8950"/>
                </a:cubicBezTo>
                <a:lnTo>
                  <a:pt x="3318" y="9264"/>
                </a:lnTo>
                <a:lnTo>
                  <a:pt x="3318" y="9847"/>
                </a:lnTo>
                <a:lnTo>
                  <a:pt x="2887" y="9630"/>
                </a:lnTo>
                <a:cubicBezTo>
                  <a:pt x="2858" y="9615"/>
                  <a:pt x="2826" y="9608"/>
                  <a:pt x="2795" y="9608"/>
                </a:cubicBezTo>
                <a:cubicBezTo>
                  <a:pt x="2720" y="9608"/>
                  <a:pt x="2648" y="9649"/>
                  <a:pt x="2613" y="9720"/>
                </a:cubicBezTo>
                <a:cubicBezTo>
                  <a:pt x="2562" y="9818"/>
                  <a:pt x="2602" y="9941"/>
                  <a:pt x="2703" y="9991"/>
                </a:cubicBezTo>
                <a:lnTo>
                  <a:pt x="3300" y="10299"/>
                </a:lnTo>
                <a:cubicBezTo>
                  <a:pt x="3282" y="10364"/>
                  <a:pt x="3246" y="10425"/>
                  <a:pt x="3195" y="10473"/>
                </a:cubicBezTo>
                <a:cubicBezTo>
                  <a:pt x="3123" y="10545"/>
                  <a:pt x="3018" y="10592"/>
                  <a:pt x="2906" y="10592"/>
                </a:cubicBezTo>
                <a:lnTo>
                  <a:pt x="2066" y="10592"/>
                </a:lnTo>
                <a:lnTo>
                  <a:pt x="2066" y="8233"/>
                </a:lnTo>
                <a:cubicBezTo>
                  <a:pt x="2066" y="8121"/>
                  <a:pt x="1976" y="8027"/>
                  <a:pt x="1860" y="8027"/>
                </a:cubicBezTo>
                <a:cubicBezTo>
                  <a:pt x="1748" y="8027"/>
                  <a:pt x="1658" y="8121"/>
                  <a:pt x="1658" y="8233"/>
                </a:cubicBezTo>
                <a:lnTo>
                  <a:pt x="1658" y="10592"/>
                </a:lnTo>
                <a:lnTo>
                  <a:pt x="818" y="10592"/>
                </a:lnTo>
                <a:cubicBezTo>
                  <a:pt x="706" y="10592"/>
                  <a:pt x="601" y="10545"/>
                  <a:pt x="529" y="10473"/>
                </a:cubicBezTo>
                <a:cubicBezTo>
                  <a:pt x="478" y="10425"/>
                  <a:pt x="442" y="10364"/>
                  <a:pt x="424" y="10299"/>
                </a:cubicBezTo>
                <a:lnTo>
                  <a:pt x="1021" y="9991"/>
                </a:lnTo>
                <a:cubicBezTo>
                  <a:pt x="1122" y="9941"/>
                  <a:pt x="1162" y="9818"/>
                  <a:pt x="1111" y="9720"/>
                </a:cubicBezTo>
                <a:cubicBezTo>
                  <a:pt x="1073" y="9649"/>
                  <a:pt x="1002" y="9608"/>
                  <a:pt x="928" y="9608"/>
                </a:cubicBezTo>
                <a:cubicBezTo>
                  <a:pt x="897" y="9608"/>
                  <a:pt x="866" y="9615"/>
                  <a:pt x="836" y="9630"/>
                </a:cubicBezTo>
                <a:lnTo>
                  <a:pt x="406" y="9847"/>
                </a:lnTo>
                <a:lnTo>
                  <a:pt x="406" y="9264"/>
                </a:lnTo>
                <a:lnTo>
                  <a:pt x="1021" y="8950"/>
                </a:lnTo>
                <a:cubicBezTo>
                  <a:pt x="1122" y="8899"/>
                  <a:pt x="1162" y="8776"/>
                  <a:pt x="1111" y="8675"/>
                </a:cubicBezTo>
                <a:cubicBezTo>
                  <a:pt x="1076" y="8606"/>
                  <a:pt x="1004" y="8566"/>
                  <a:pt x="930" y="8566"/>
                </a:cubicBezTo>
                <a:cubicBezTo>
                  <a:pt x="898" y="8566"/>
                  <a:pt x="866" y="8573"/>
                  <a:pt x="836" y="8588"/>
                </a:cubicBezTo>
                <a:lnTo>
                  <a:pt x="406" y="8809"/>
                </a:lnTo>
                <a:lnTo>
                  <a:pt x="406" y="8222"/>
                </a:lnTo>
                <a:lnTo>
                  <a:pt x="1021" y="7908"/>
                </a:lnTo>
                <a:cubicBezTo>
                  <a:pt x="1122" y="7857"/>
                  <a:pt x="1162" y="7734"/>
                  <a:pt x="1111" y="7636"/>
                </a:cubicBezTo>
                <a:cubicBezTo>
                  <a:pt x="1076" y="7565"/>
                  <a:pt x="1004" y="7524"/>
                  <a:pt x="929" y="7524"/>
                </a:cubicBezTo>
                <a:cubicBezTo>
                  <a:pt x="898" y="7524"/>
                  <a:pt x="866" y="7531"/>
                  <a:pt x="836" y="7546"/>
                </a:cubicBezTo>
                <a:lnTo>
                  <a:pt x="410" y="7763"/>
                </a:lnTo>
                <a:lnTo>
                  <a:pt x="410" y="7181"/>
                </a:lnTo>
                <a:lnTo>
                  <a:pt x="1024" y="6866"/>
                </a:lnTo>
                <a:cubicBezTo>
                  <a:pt x="1122" y="6815"/>
                  <a:pt x="1162" y="6692"/>
                  <a:pt x="1111" y="6591"/>
                </a:cubicBezTo>
                <a:cubicBezTo>
                  <a:pt x="1076" y="6520"/>
                  <a:pt x="1006" y="6482"/>
                  <a:pt x="932" y="6482"/>
                </a:cubicBezTo>
                <a:cubicBezTo>
                  <a:pt x="900" y="6482"/>
                  <a:pt x="867" y="6489"/>
                  <a:pt x="836" y="6504"/>
                </a:cubicBezTo>
                <a:lnTo>
                  <a:pt x="410" y="6721"/>
                </a:lnTo>
                <a:lnTo>
                  <a:pt x="410" y="6139"/>
                </a:lnTo>
                <a:lnTo>
                  <a:pt x="1024" y="5824"/>
                </a:lnTo>
                <a:cubicBezTo>
                  <a:pt x="1122" y="5774"/>
                  <a:pt x="1162" y="5651"/>
                  <a:pt x="1111" y="5549"/>
                </a:cubicBezTo>
                <a:cubicBezTo>
                  <a:pt x="1076" y="5480"/>
                  <a:pt x="1004" y="5440"/>
                  <a:pt x="930" y="5440"/>
                </a:cubicBezTo>
                <a:cubicBezTo>
                  <a:pt x="898" y="5440"/>
                  <a:pt x="866" y="5447"/>
                  <a:pt x="836" y="5462"/>
                </a:cubicBezTo>
                <a:lnTo>
                  <a:pt x="410" y="5679"/>
                </a:lnTo>
                <a:lnTo>
                  <a:pt x="410" y="5358"/>
                </a:lnTo>
                <a:cubicBezTo>
                  <a:pt x="410" y="5245"/>
                  <a:pt x="457" y="5144"/>
                  <a:pt x="529" y="5068"/>
                </a:cubicBezTo>
                <a:cubicBezTo>
                  <a:pt x="605" y="4996"/>
                  <a:pt x="706" y="4949"/>
                  <a:pt x="818" y="4949"/>
                </a:cubicBezTo>
                <a:lnTo>
                  <a:pt x="1661" y="4949"/>
                </a:lnTo>
                <a:lnTo>
                  <a:pt x="1661" y="7307"/>
                </a:lnTo>
                <a:cubicBezTo>
                  <a:pt x="1661" y="7419"/>
                  <a:pt x="1752" y="7513"/>
                  <a:pt x="1864" y="7513"/>
                </a:cubicBezTo>
                <a:cubicBezTo>
                  <a:pt x="1976" y="7513"/>
                  <a:pt x="2070" y="7419"/>
                  <a:pt x="2070" y="7307"/>
                </a:cubicBezTo>
                <a:lnTo>
                  <a:pt x="2070" y="4949"/>
                </a:lnTo>
                <a:close/>
                <a:moveTo>
                  <a:pt x="13150" y="4949"/>
                </a:moveTo>
                <a:cubicBezTo>
                  <a:pt x="13262" y="4949"/>
                  <a:pt x="13367" y="4996"/>
                  <a:pt x="13439" y="5068"/>
                </a:cubicBezTo>
                <a:cubicBezTo>
                  <a:pt x="13515" y="5144"/>
                  <a:pt x="13562" y="5245"/>
                  <a:pt x="13562" y="5358"/>
                </a:cubicBezTo>
                <a:lnTo>
                  <a:pt x="13562" y="5679"/>
                </a:lnTo>
                <a:lnTo>
                  <a:pt x="13132" y="5462"/>
                </a:lnTo>
                <a:cubicBezTo>
                  <a:pt x="13102" y="5447"/>
                  <a:pt x="13070" y="5440"/>
                  <a:pt x="13039" y="5440"/>
                </a:cubicBezTo>
                <a:cubicBezTo>
                  <a:pt x="12964" y="5440"/>
                  <a:pt x="12893" y="5480"/>
                  <a:pt x="12857" y="5549"/>
                </a:cubicBezTo>
                <a:cubicBezTo>
                  <a:pt x="12806" y="5651"/>
                  <a:pt x="12846" y="5774"/>
                  <a:pt x="12947" y="5824"/>
                </a:cubicBezTo>
                <a:lnTo>
                  <a:pt x="13562" y="6139"/>
                </a:lnTo>
                <a:lnTo>
                  <a:pt x="13559" y="6139"/>
                </a:lnTo>
                <a:lnTo>
                  <a:pt x="13559" y="6721"/>
                </a:lnTo>
                <a:lnTo>
                  <a:pt x="13132" y="6504"/>
                </a:lnTo>
                <a:cubicBezTo>
                  <a:pt x="13102" y="6489"/>
                  <a:pt x="13070" y="6482"/>
                  <a:pt x="13039" y="6482"/>
                </a:cubicBezTo>
                <a:cubicBezTo>
                  <a:pt x="12964" y="6482"/>
                  <a:pt x="12893" y="6522"/>
                  <a:pt x="12857" y="6591"/>
                </a:cubicBezTo>
                <a:cubicBezTo>
                  <a:pt x="12806" y="6692"/>
                  <a:pt x="12846" y="6815"/>
                  <a:pt x="12947" y="6866"/>
                </a:cubicBezTo>
                <a:lnTo>
                  <a:pt x="13559" y="7181"/>
                </a:lnTo>
                <a:lnTo>
                  <a:pt x="13559" y="7763"/>
                </a:lnTo>
                <a:lnTo>
                  <a:pt x="13132" y="7546"/>
                </a:lnTo>
                <a:cubicBezTo>
                  <a:pt x="13102" y="7531"/>
                  <a:pt x="13071" y="7524"/>
                  <a:pt x="13039" y="7524"/>
                </a:cubicBezTo>
                <a:cubicBezTo>
                  <a:pt x="12965" y="7524"/>
                  <a:pt x="12893" y="7565"/>
                  <a:pt x="12857" y="7636"/>
                </a:cubicBezTo>
                <a:cubicBezTo>
                  <a:pt x="12806" y="7734"/>
                  <a:pt x="12846" y="7857"/>
                  <a:pt x="12947" y="7908"/>
                </a:cubicBezTo>
                <a:lnTo>
                  <a:pt x="13559" y="8222"/>
                </a:lnTo>
                <a:lnTo>
                  <a:pt x="13559" y="8809"/>
                </a:lnTo>
                <a:lnTo>
                  <a:pt x="13132" y="8588"/>
                </a:lnTo>
                <a:cubicBezTo>
                  <a:pt x="13102" y="8573"/>
                  <a:pt x="13070" y="8566"/>
                  <a:pt x="13039" y="8566"/>
                </a:cubicBezTo>
                <a:cubicBezTo>
                  <a:pt x="12964" y="8566"/>
                  <a:pt x="12893" y="8606"/>
                  <a:pt x="12857" y="8675"/>
                </a:cubicBezTo>
                <a:cubicBezTo>
                  <a:pt x="12806" y="8776"/>
                  <a:pt x="12846" y="8899"/>
                  <a:pt x="12947" y="8950"/>
                </a:cubicBezTo>
                <a:lnTo>
                  <a:pt x="13559" y="9264"/>
                </a:lnTo>
                <a:lnTo>
                  <a:pt x="13559" y="9847"/>
                </a:lnTo>
                <a:lnTo>
                  <a:pt x="13132" y="9630"/>
                </a:lnTo>
                <a:cubicBezTo>
                  <a:pt x="13102" y="9615"/>
                  <a:pt x="13071" y="9608"/>
                  <a:pt x="13039" y="9608"/>
                </a:cubicBezTo>
                <a:cubicBezTo>
                  <a:pt x="12965" y="9608"/>
                  <a:pt x="12893" y="9649"/>
                  <a:pt x="12857" y="9720"/>
                </a:cubicBezTo>
                <a:cubicBezTo>
                  <a:pt x="12806" y="9818"/>
                  <a:pt x="12846" y="9941"/>
                  <a:pt x="12947" y="9991"/>
                </a:cubicBezTo>
                <a:lnTo>
                  <a:pt x="13544" y="10299"/>
                </a:lnTo>
                <a:cubicBezTo>
                  <a:pt x="13523" y="10364"/>
                  <a:pt x="13486" y="10425"/>
                  <a:pt x="13439" y="10473"/>
                </a:cubicBezTo>
                <a:cubicBezTo>
                  <a:pt x="13367" y="10545"/>
                  <a:pt x="13262" y="10592"/>
                  <a:pt x="13150" y="10592"/>
                </a:cubicBezTo>
                <a:lnTo>
                  <a:pt x="12311" y="10592"/>
                </a:lnTo>
                <a:lnTo>
                  <a:pt x="12311" y="8233"/>
                </a:lnTo>
                <a:cubicBezTo>
                  <a:pt x="12311" y="8121"/>
                  <a:pt x="12220" y="8027"/>
                  <a:pt x="12105" y="8027"/>
                </a:cubicBezTo>
                <a:cubicBezTo>
                  <a:pt x="11992" y="8027"/>
                  <a:pt x="11902" y="8121"/>
                  <a:pt x="11902" y="8233"/>
                </a:cubicBezTo>
                <a:lnTo>
                  <a:pt x="11902" y="10592"/>
                </a:lnTo>
                <a:lnTo>
                  <a:pt x="11059" y="10592"/>
                </a:lnTo>
                <a:cubicBezTo>
                  <a:pt x="10947" y="10592"/>
                  <a:pt x="10846" y="10545"/>
                  <a:pt x="10770" y="10473"/>
                </a:cubicBezTo>
                <a:cubicBezTo>
                  <a:pt x="10723" y="10425"/>
                  <a:pt x="10687" y="10364"/>
                  <a:pt x="10668" y="10299"/>
                </a:cubicBezTo>
                <a:lnTo>
                  <a:pt x="11265" y="9991"/>
                </a:lnTo>
                <a:cubicBezTo>
                  <a:pt x="11367" y="9941"/>
                  <a:pt x="11406" y="9818"/>
                  <a:pt x="11352" y="9720"/>
                </a:cubicBezTo>
                <a:cubicBezTo>
                  <a:pt x="11316" y="9649"/>
                  <a:pt x="11245" y="9608"/>
                  <a:pt x="11171" y="9608"/>
                </a:cubicBezTo>
                <a:cubicBezTo>
                  <a:pt x="11140" y="9608"/>
                  <a:pt x="11110" y="9615"/>
                  <a:pt x="11081" y="9630"/>
                </a:cubicBezTo>
                <a:lnTo>
                  <a:pt x="10650" y="9847"/>
                </a:lnTo>
                <a:lnTo>
                  <a:pt x="10650" y="9264"/>
                </a:lnTo>
                <a:lnTo>
                  <a:pt x="11265" y="8950"/>
                </a:lnTo>
                <a:cubicBezTo>
                  <a:pt x="11367" y="8899"/>
                  <a:pt x="11406" y="8776"/>
                  <a:pt x="11352" y="8675"/>
                </a:cubicBezTo>
                <a:cubicBezTo>
                  <a:pt x="11317" y="8606"/>
                  <a:pt x="11245" y="8566"/>
                  <a:pt x="11172" y="8566"/>
                </a:cubicBezTo>
                <a:cubicBezTo>
                  <a:pt x="11141" y="8566"/>
                  <a:pt x="11110" y="8573"/>
                  <a:pt x="11081" y="8588"/>
                </a:cubicBezTo>
                <a:lnTo>
                  <a:pt x="10650" y="8809"/>
                </a:lnTo>
                <a:lnTo>
                  <a:pt x="10650" y="8222"/>
                </a:lnTo>
                <a:lnTo>
                  <a:pt x="11265" y="7908"/>
                </a:lnTo>
                <a:cubicBezTo>
                  <a:pt x="11367" y="7857"/>
                  <a:pt x="11406" y="7734"/>
                  <a:pt x="11352" y="7636"/>
                </a:cubicBezTo>
                <a:cubicBezTo>
                  <a:pt x="11316" y="7565"/>
                  <a:pt x="11245" y="7524"/>
                  <a:pt x="11171" y="7524"/>
                </a:cubicBezTo>
                <a:cubicBezTo>
                  <a:pt x="11140" y="7524"/>
                  <a:pt x="11110" y="7531"/>
                  <a:pt x="11081" y="7546"/>
                </a:cubicBezTo>
                <a:lnTo>
                  <a:pt x="10650" y="7763"/>
                </a:lnTo>
                <a:lnTo>
                  <a:pt x="10650" y="7181"/>
                </a:lnTo>
                <a:lnTo>
                  <a:pt x="11265" y="6866"/>
                </a:lnTo>
                <a:cubicBezTo>
                  <a:pt x="11367" y="6815"/>
                  <a:pt x="11406" y="6692"/>
                  <a:pt x="11352" y="6591"/>
                </a:cubicBezTo>
                <a:cubicBezTo>
                  <a:pt x="11317" y="6520"/>
                  <a:pt x="11246" y="6482"/>
                  <a:pt x="11174" y="6482"/>
                </a:cubicBezTo>
                <a:cubicBezTo>
                  <a:pt x="11142" y="6482"/>
                  <a:pt x="11110" y="6489"/>
                  <a:pt x="11081" y="6504"/>
                </a:cubicBezTo>
                <a:lnTo>
                  <a:pt x="10650" y="6721"/>
                </a:lnTo>
                <a:lnTo>
                  <a:pt x="10650" y="6139"/>
                </a:lnTo>
                <a:lnTo>
                  <a:pt x="11265" y="5824"/>
                </a:lnTo>
                <a:cubicBezTo>
                  <a:pt x="11367" y="5774"/>
                  <a:pt x="11406" y="5651"/>
                  <a:pt x="11352" y="5549"/>
                </a:cubicBezTo>
                <a:cubicBezTo>
                  <a:pt x="11317" y="5480"/>
                  <a:pt x="11245" y="5440"/>
                  <a:pt x="11172" y="5440"/>
                </a:cubicBezTo>
                <a:cubicBezTo>
                  <a:pt x="11141" y="5440"/>
                  <a:pt x="11110" y="5447"/>
                  <a:pt x="11081" y="5462"/>
                </a:cubicBezTo>
                <a:lnTo>
                  <a:pt x="10650" y="5679"/>
                </a:lnTo>
                <a:lnTo>
                  <a:pt x="10650" y="5358"/>
                </a:lnTo>
                <a:cubicBezTo>
                  <a:pt x="10650" y="5245"/>
                  <a:pt x="10697" y="5144"/>
                  <a:pt x="10770" y="5068"/>
                </a:cubicBezTo>
                <a:cubicBezTo>
                  <a:pt x="10846" y="4996"/>
                  <a:pt x="10947" y="4949"/>
                  <a:pt x="11059" y="4949"/>
                </a:cubicBezTo>
                <a:lnTo>
                  <a:pt x="11902" y="4949"/>
                </a:lnTo>
                <a:lnTo>
                  <a:pt x="11902" y="7307"/>
                </a:lnTo>
                <a:cubicBezTo>
                  <a:pt x="11902" y="7419"/>
                  <a:pt x="11992" y="7513"/>
                  <a:pt x="12105" y="7513"/>
                </a:cubicBezTo>
                <a:cubicBezTo>
                  <a:pt x="12220" y="7513"/>
                  <a:pt x="12311" y="7419"/>
                  <a:pt x="12311" y="7307"/>
                </a:cubicBezTo>
                <a:lnTo>
                  <a:pt x="12311" y="4949"/>
                </a:lnTo>
                <a:close/>
                <a:moveTo>
                  <a:pt x="3524" y="0"/>
                </a:moveTo>
                <a:cubicBezTo>
                  <a:pt x="3141" y="0"/>
                  <a:pt x="2793" y="156"/>
                  <a:pt x="2540" y="409"/>
                </a:cubicBezTo>
                <a:cubicBezTo>
                  <a:pt x="2291" y="659"/>
                  <a:pt x="2135" y="1009"/>
                  <a:pt x="2135" y="1393"/>
                </a:cubicBezTo>
                <a:cubicBezTo>
                  <a:pt x="2135" y="1776"/>
                  <a:pt x="2291" y="2124"/>
                  <a:pt x="2540" y="2373"/>
                </a:cubicBezTo>
                <a:cubicBezTo>
                  <a:pt x="2746" y="2579"/>
                  <a:pt x="3018" y="2720"/>
                  <a:pt x="3318" y="2767"/>
                </a:cubicBezTo>
                <a:lnTo>
                  <a:pt x="3318" y="3263"/>
                </a:lnTo>
                <a:cubicBezTo>
                  <a:pt x="3318" y="3426"/>
                  <a:pt x="3387" y="3578"/>
                  <a:pt x="3495" y="3686"/>
                </a:cubicBezTo>
                <a:cubicBezTo>
                  <a:pt x="3607" y="3795"/>
                  <a:pt x="3756" y="3864"/>
                  <a:pt x="3922" y="3864"/>
                </a:cubicBezTo>
                <a:lnTo>
                  <a:pt x="5865" y="3864"/>
                </a:lnTo>
                <a:cubicBezTo>
                  <a:pt x="5915" y="3864"/>
                  <a:pt x="5962" y="3885"/>
                  <a:pt x="5998" y="3921"/>
                </a:cubicBezTo>
                <a:cubicBezTo>
                  <a:pt x="6035" y="3954"/>
                  <a:pt x="6056" y="4005"/>
                  <a:pt x="6056" y="4055"/>
                </a:cubicBezTo>
                <a:lnTo>
                  <a:pt x="6056" y="6190"/>
                </a:lnTo>
                <a:lnTo>
                  <a:pt x="5875" y="6190"/>
                </a:lnTo>
                <a:cubicBezTo>
                  <a:pt x="5745" y="6190"/>
                  <a:pt x="5626" y="6240"/>
                  <a:pt x="5543" y="6327"/>
                </a:cubicBezTo>
                <a:cubicBezTo>
                  <a:pt x="5456" y="6410"/>
                  <a:pt x="5405" y="6530"/>
                  <a:pt x="5405" y="6656"/>
                </a:cubicBezTo>
                <a:lnTo>
                  <a:pt x="5405" y="7036"/>
                </a:lnTo>
                <a:lnTo>
                  <a:pt x="3727" y="7036"/>
                </a:lnTo>
                <a:lnTo>
                  <a:pt x="3727" y="5358"/>
                </a:lnTo>
                <a:cubicBezTo>
                  <a:pt x="3727" y="5133"/>
                  <a:pt x="3636" y="4927"/>
                  <a:pt x="3488" y="4779"/>
                </a:cubicBezTo>
                <a:cubicBezTo>
                  <a:pt x="3340" y="4630"/>
                  <a:pt x="3133" y="4540"/>
                  <a:pt x="2909" y="4540"/>
                </a:cubicBezTo>
                <a:lnTo>
                  <a:pt x="818" y="4540"/>
                </a:lnTo>
                <a:cubicBezTo>
                  <a:pt x="594" y="4540"/>
                  <a:pt x="388" y="4630"/>
                  <a:pt x="240" y="4779"/>
                </a:cubicBezTo>
                <a:cubicBezTo>
                  <a:pt x="91" y="4927"/>
                  <a:pt x="1" y="5133"/>
                  <a:pt x="1" y="5358"/>
                </a:cubicBezTo>
                <a:lnTo>
                  <a:pt x="1" y="10183"/>
                </a:lnTo>
                <a:cubicBezTo>
                  <a:pt x="1" y="10407"/>
                  <a:pt x="91" y="10614"/>
                  <a:pt x="240" y="10762"/>
                </a:cubicBezTo>
                <a:cubicBezTo>
                  <a:pt x="388" y="10910"/>
                  <a:pt x="594" y="11001"/>
                  <a:pt x="818" y="11001"/>
                </a:cubicBezTo>
                <a:lnTo>
                  <a:pt x="2909" y="11001"/>
                </a:lnTo>
                <a:cubicBezTo>
                  <a:pt x="3133" y="11001"/>
                  <a:pt x="3340" y="10910"/>
                  <a:pt x="3488" y="10762"/>
                </a:cubicBezTo>
                <a:cubicBezTo>
                  <a:pt x="3636" y="10614"/>
                  <a:pt x="3727" y="10407"/>
                  <a:pt x="3727" y="10183"/>
                </a:cubicBezTo>
                <a:lnTo>
                  <a:pt x="3727" y="8505"/>
                </a:lnTo>
                <a:lnTo>
                  <a:pt x="5402" y="8505"/>
                </a:lnTo>
                <a:lnTo>
                  <a:pt x="5402" y="8881"/>
                </a:lnTo>
                <a:cubicBezTo>
                  <a:pt x="5402" y="9011"/>
                  <a:pt x="5456" y="9130"/>
                  <a:pt x="5539" y="9214"/>
                </a:cubicBezTo>
                <a:cubicBezTo>
                  <a:pt x="5626" y="9300"/>
                  <a:pt x="5742" y="9351"/>
                  <a:pt x="5872" y="9351"/>
                </a:cubicBezTo>
                <a:lnTo>
                  <a:pt x="6519" y="9351"/>
                </a:lnTo>
                <a:cubicBezTo>
                  <a:pt x="6635" y="9351"/>
                  <a:pt x="6726" y="9261"/>
                  <a:pt x="6726" y="9149"/>
                </a:cubicBezTo>
                <a:cubicBezTo>
                  <a:pt x="6726" y="9033"/>
                  <a:pt x="6635" y="8942"/>
                  <a:pt x="6519" y="8942"/>
                </a:cubicBezTo>
                <a:lnTo>
                  <a:pt x="5872" y="8942"/>
                </a:lnTo>
                <a:cubicBezTo>
                  <a:pt x="5839" y="8942"/>
                  <a:pt x="5810" y="8913"/>
                  <a:pt x="5810" y="8881"/>
                </a:cubicBezTo>
                <a:lnTo>
                  <a:pt x="5810" y="6656"/>
                </a:lnTo>
                <a:cubicBezTo>
                  <a:pt x="5810" y="6624"/>
                  <a:pt x="5839" y="6598"/>
                  <a:pt x="5872" y="6598"/>
                </a:cubicBezTo>
                <a:lnTo>
                  <a:pt x="8097" y="6598"/>
                </a:lnTo>
                <a:cubicBezTo>
                  <a:pt x="8129" y="6598"/>
                  <a:pt x="8158" y="6624"/>
                  <a:pt x="8158" y="6656"/>
                </a:cubicBezTo>
                <a:lnTo>
                  <a:pt x="8158" y="8881"/>
                </a:lnTo>
                <a:cubicBezTo>
                  <a:pt x="8158" y="8913"/>
                  <a:pt x="8129" y="8942"/>
                  <a:pt x="8097" y="8942"/>
                </a:cubicBezTo>
                <a:lnTo>
                  <a:pt x="7449" y="8942"/>
                </a:lnTo>
                <a:cubicBezTo>
                  <a:pt x="7333" y="8942"/>
                  <a:pt x="7243" y="9036"/>
                  <a:pt x="7243" y="9149"/>
                </a:cubicBezTo>
                <a:cubicBezTo>
                  <a:pt x="7243" y="9261"/>
                  <a:pt x="7333" y="9351"/>
                  <a:pt x="7449" y="9351"/>
                </a:cubicBezTo>
                <a:lnTo>
                  <a:pt x="8097" y="9351"/>
                </a:lnTo>
                <a:cubicBezTo>
                  <a:pt x="8227" y="9351"/>
                  <a:pt x="8343" y="9297"/>
                  <a:pt x="8429" y="9214"/>
                </a:cubicBezTo>
                <a:cubicBezTo>
                  <a:pt x="8513" y="9130"/>
                  <a:pt x="8567" y="9011"/>
                  <a:pt x="8567" y="8881"/>
                </a:cubicBezTo>
                <a:lnTo>
                  <a:pt x="8567" y="8505"/>
                </a:lnTo>
                <a:lnTo>
                  <a:pt x="10242" y="8505"/>
                </a:lnTo>
                <a:lnTo>
                  <a:pt x="10242" y="10183"/>
                </a:lnTo>
                <a:cubicBezTo>
                  <a:pt x="10242" y="10407"/>
                  <a:pt x="10332" y="10614"/>
                  <a:pt x="10480" y="10762"/>
                </a:cubicBezTo>
                <a:cubicBezTo>
                  <a:pt x="10629" y="10910"/>
                  <a:pt x="10835" y="11001"/>
                  <a:pt x="11059" y="11001"/>
                </a:cubicBezTo>
                <a:lnTo>
                  <a:pt x="13150" y="11001"/>
                </a:lnTo>
                <a:cubicBezTo>
                  <a:pt x="13374" y="11001"/>
                  <a:pt x="13581" y="10910"/>
                  <a:pt x="13729" y="10762"/>
                </a:cubicBezTo>
                <a:cubicBezTo>
                  <a:pt x="13877" y="10614"/>
                  <a:pt x="13968" y="10407"/>
                  <a:pt x="13968" y="10183"/>
                </a:cubicBezTo>
                <a:lnTo>
                  <a:pt x="13968" y="5358"/>
                </a:lnTo>
                <a:cubicBezTo>
                  <a:pt x="13968" y="5133"/>
                  <a:pt x="13877" y="4927"/>
                  <a:pt x="13729" y="4779"/>
                </a:cubicBezTo>
                <a:cubicBezTo>
                  <a:pt x="13581" y="4630"/>
                  <a:pt x="13374" y="4540"/>
                  <a:pt x="13150" y="4540"/>
                </a:cubicBezTo>
                <a:lnTo>
                  <a:pt x="11059" y="4540"/>
                </a:lnTo>
                <a:cubicBezTo>
                  <a:pt x="10835" y="4540"/>
                  <a:pt x="10629" y="4630"/>
                  <a:pt x="10480" y="4779"/>
                </a:cubicBezTo>
                <a:cubicBezTo>
                  <a:pt x="10332" y="4927"/>
                  <a:pt x="10242" y="5133"/>
                  <a:pt x="10242" y="5358"/>
                </a:cubicBezTo>
                <a:lnTo>
                  <a:pt x="10242" y="7036"/>
                </a:lnTo>
                <a:lnTo>
                  <a:pt x="8567" y="7036"/>
                </a:lnTo>
                <a:lnTo>
                  <a:pt x="8567" y="6656"/>
                </a:lnTo>
                <a:cubicBezTo>
                  <a:pt x="8567" y="6530"/>
                  <a:pt x="8513" y="6410"/>
                  <a:pt x="8429" y="6327"/>
                </a:cubicBezTo>
                <a:cubicBezTo>
                  <a:pt x="8343" y="6240"/>
                  <a:pt x="8227" y="6190"/>
                  <a:pt x="8097" y="6190"/>
                </a:cubicBezTo>
                <a:lnTo>
                  <a:pt x="7916" y="6190"/>
                </a:lnTo>
                <a:lnTo>
                  <a:pt x="7916" y="4055"/>
                </a:lnTo>
                <a:cubicBezTo>
                  <a:pt x="7916" y="4005"/>
                  <a:pt x="7937" y="3954"/>
                  <a:pt x="7974" y="3921"/>
                </a:cubicBezTo>
                <a:cubicBezTo>
                  <a:pt x="8006" y="3885"/>
                  <a:pt x="8053" y="3864"/>
                  <a:pt x="8107" y="3864"/>
                </a:cubicBezTo>
                <a:lnTo>
                  <a:pt x="10050" y="3864"/>
                </a:lnTo>
                <a:cubicBezTo>
                  <a:pt x="10213" y="3864"/>
                  <a:pt x="10365" y="3795"/>
                  <a:pt x="10473" y="3686"/>
                </a:cubicBezTo>
                <a:cubicBezTo>
                  <a:pt x="10582" y="3578"/>
                  <a:pt x="10650" y="3426"/>
                  <a:pt x="10650" y="3263"/>
                </a:cubicBezTo>
                <a:lnTo>
                  <a:pt x="10650" y="2767"/>
                </a:lnTo>
                <a:cubicBezTo>
                  <a:pt x="10951" y="2720"/>
                  <a:pt x="11222" y="2579"/>
                  <a:pt x="11428" y="2373"/>
                </a:cubicBezTo>
                <a:cubicBezTo>
                  <a:pt x="11681" y="2124"/>
                  <a:pt x="11837" y="1776"/>
                  <a:pt x="11837" y="1393"/>
                </a:cubicBezTo>
                <a:cubicBezTo>
                  <a:pt x="11837" y="1009"/>
                  <a:pt x="11681" y="662"/>
                  <a:pt x="11428" y="409"/>
                </a:cubicBezTo>
                <a:cubicBezTo>
                  <a:pt x="11179" y="156"/>
                  <a:pt x="10831" y="0"/>
                  <a:pt x="10448" y="0"/>
                </a:cubicBezTo>
                <a:cubicBezTo>
                  <a:pt x="10061" y="0"/>
                  <a:pt x="9713" y="156"/>
                  <a:pt x="9464" y="409"/>
                </a:cubicBezTo>
                <a:cubicBezTo>
                  <a:pt x="9214" y="659"/>
                  <a:pt x="9055" y="1009"/>
                  <a:pt x="9055" y="1393"/>
                </a:cubicBezTo>
                <a:cubicBezTo>
                  <a:pt x="9055" y="1776"/>
                  <a:pt x="9211" y="2124"/>
                  <a:pt x="9464" y="2373"/>
                </a:cubicBezTo>
                <a:cubicBezTo>
                  <a:pt x="9670" y="2579"/>
                  <a:pt x="9941" y="2720"/>
                  <a:pt x="10242" y="2767"/>
                </a:cubicBezTo>
                <a:lnTo>
                  <a:pt x="10242" y="3263"/>
                </a:lnTo>
                <a:cubicBezTo>
                  <a:pt x="10242" y="3314"/>
                  <a:pt x="10220" y="3361"/>
                  <a:pt x="10184" y="3397"/>
                </a:cubicBezTo>
                <a:cubicBezTo>
                  <a:pt x="10148" y="3433"/>
                  <a:pt x="10101" y="3455"/>
                  <a:pt x="10050" y="3455"/>
                </a:cubicBezTo>
                <a:lnTo>
                  <a:pt x="8107" y="3455"/>
                </a:lnTo>
                <a:cubicBezTo>
                  <a:pt x="7941" y="3455"/>
                  <a:pt x="7793" y="3520"/>
                  <a:pt x="7684" y="3632"/>
                </a:cubicBezTo>
                <a:cubicBezTo>
                  <a:pt x="7576" y="3741"/>
                  <a:pt x="7507" y="3889"/>
                  <a:pt x="7507" y="4055"/>
                </a:cubicBezTo>
                <a:lnTo>
                  <a:pt x="7507" y="6190"/>
                </a:lnTo>
                <a:lnTo>
                  <a:pt x="6465" y="6190"/>
                </a:lnTo>
                <a:lnTo>
                  <a:pt x="6465" y="4055"/>
                </a:lnTo>
                <a:cubicBezTo>
                  <a:pt x="6465" y="3889"/>
                  <a:pt x="6396" y="3741"/>
                  <a:pt x="6288" y="3632"/>
                </a:cubicBezTo>
                <a:cubicBezTo>
                  <a:pt x="6179" y="3520"/>
                  <a:pt x="6027" y="3455"/>
                  <a:pt x="5861" y="3455"/>
                </a:cubicBezTo>
                <a:lnTo>
                  <a:pt x="3922" y="3455"/>
                </a:lnTo>
                <a:cubicBezTo>
                  <a:pt x="3868" y="3455"/>
                  <a:pt x="3821" y="3433"/>
                  <a:pt x="3785" y="3397"/>
                </a:cubicBezTo>
                <a:cubicBezTo>
                  <a:pt x="3752" y="3361"/>
                  <a:pt x="3727" y="3314"/>
                  <a:pt x="3727" y="3263"/>
                </a:cubicBezTo>
                <a:lnTo>
                  <a:pt x="3727" y="2767"/>
                </a:lnTo>
                <a:cubicBezTo>
                  <a:pt x="4031" y="2720"/>
                  <a:pt x="4302" y="2579"/>
                  <a:pt x="4508" y="2373"/>
                </a:cubicBezTo>
                <a:cubicBezTo>
                  <a:pt x="4758" y="2124"/>
                  <a:pt x="4913" y="1776"/>
                  <a:pt x="4913" y="1393"/>
                </a:cubicBezTo>
                <a:cubicBezTo>
                  <a:pt x="4913" y="1009"/>
                  <a:pt x="4758" y="662"/>
                  <a:pt x="4508" y="409"/>
                </a:cubicBezTo>
                <a:cubicBezTo>
                  <a:pt x="4255" y="156"/>
                  <a:pt x="3908" y="0"/>
                  <a:pt x="3524" y="0"/>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2">
            <a:extLst>
              <a:ext uri="{FF2B5EF4-FFF2-40B4-BE49-F238E27FC236}">
                <a16:creationId xmlns:a16="http://schemas.microsoft.com/office/drawing/2014/main" id="{C26E260A-2D3A-29FE-25A5-0524391710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2131" y="1203940"/>
            <a:ext cx="1448372" cy="10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3">
            <a:extLst>
              <a:ext uri="{FF2B5EF4-FFF2-40B4-BE49-F238E27FC236}">
                <a16:creationId xmlns:a16="http://schemas.microsoft.com/office/drawing/2014/main" id="{1A61213F-1693-88B2-D6BD-B151A38C3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537" y="2563697"/>
            <a:ext cx="1504867" cy="105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a:extLst>
              <a:ext uri="{FF2B5EF4-FFF2-40B4-BE49-F238E27FC236}">
                <a16:creationId xmlns:a16="http://schemas.microsoft.com/office/drawing/2014/main" id="{F220A7D7-7691-6B8C-FB18-21D4F3E966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4120" y="4036741"/>
            <a:ext cx="1427284" cy="104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magine 5" descr="Immagine che contiene grafico&#10;&#10;Descrizione generata automaticamente">
            <a:extLst>
              <a:ext uri="{FF2B5EF4-FFF2-40B4-BE49-F238E27FC236}">
                <a16:creationId xmlns:a16="http://schemas.microsoft.com/office/drawing/2014/main" id="{DF4DE9D1-F372-BB0A-B6B4-8737073523F3}"/>
              </a:ext>
            </a:extLst>
          </p:cNvPr>
          <p:cNvPicPr>
            <a:picLocks noChangeAspect="1"/>
          </p:cNvPicPr>
          <p:nvPr/>
        </p:nvPicPr>
        <p:blipFill>
          <a:blip r:embed="rId6"/>
          <a:stretch>
            <a:fillRect/>
          </a:stretch>
        </p:blipFill>
        <p:spPr>
          <a:xfrm flipH="1">
            <a:off x="7467842" y="4022926"/>
            <a:ext cx="1475314" cy="1063779"/>
          </a:xfrm>
          <a:prstGeom prst="rect">
            <a:avLst/>
          </a:prstGeom>
        </p:spPr>
      </p:pic>
      <p:pic>
        <p:nvPicPr>
          <p:cNvPr id="8" name="Immagine 7" descr="Immagine che contiene grafico&#10;&#10;Descrizione generata automaticamente">
            <a:extLst>
              <a:ext uri="{FF2B5EF4-FFF2-40B4-BE49-F238E27FC236}">
                <a16:creationId xmlns:a16="http://schemas.microsoft.com/office/drawing/2014/main" id="{76180827-3FA4-0F1F-E039-064D40301EFA}"/>
              </a:ext>
            </a:extLst>
          </p:cNvPr>
          <p:cNvPicPr>
            <a:picLocks noChangeAspect="1"/>
          </p:cNvPicPr>
          <p:nvPr/>
        </p:nvPicPr>
        <p:blipFill>
          <a:blip r:embed="rId7"/>
          <a:stretch>
            <a:fillRect/>
          </a:stretch>
        </p:blipFill>
        <p:spPr>
          <a:xfrm flipH="1">
            <a:off x="7467842" y="1200493"/>
            <a:ext cx="1475314" cy="1049964"/>
          </a:xfrm>
          <a:prstGeom prst="rect">
            <a:avLst/>
          </a:prstGeom>
        </p:spPr>
      </p:pic>
      <p:pic>
        <p:nvPicPr>
          <p:cNvPr id="9" name="Immagine 8" descr="Immagine che contiene grafico&#10;&#10;Descrizione generata automaticamente">
            <a:extLst>
              <a:ext uri="{FF2B5EF4-FFF2-40B4-BE49-F238E27FC236}">
                <a16:creationId xmlns:a16="http://schemas.microsoft.com/office/drawing/2014/main" id="{A382BDD4-9A7B-0341-0476-B1DA9274C1F1}"/>
              </a:ext>
            </a:extLst>
          </p:cNvPr>
          <p:cNvPicPr>
            <a:picLocks noChangeAspect="1"/>
          </p:cNvPicPr>
          <p:nvPr/>
        </p:nvPicPr>
        <p:blipFill>
          <a:blip r:embed="rId8"/>
          <a:stretch>
            <a:fillRect/>
          </a:stretch>
        </p:blipFill>
        <p:spPr>
          <a:xfrm flipH="1">
            <a:off x="7467842" y="2563697"/>
            <a:ext cx="1475314" cy="1049964"/>
          </a:xfrm>
          <a:prstGeom prst="rect">
            <a:avLst/>
          </a:prstGeom>
        </p:spPr>
      </p:pic>
    </p:spTree>
    <p:extLst>
      <p:ext uri="{BB962C8B-B14F-4D97-AF65-F5344CB8AC3E}">
        <p14:creationId xmlns:p14="http://schemas.microsoft.com/office/powerpoint/2010/main" val="160842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4047175" y="2504950"/>
            <a:ext cx="4383600" cy="13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Mobilit</a:t>
            </a:r>
            <a:r>
              <a:rPr lang="en" b="1" dirty="0"/>
              <a:t>à</a:t>
            </a:r>
            <a:r>
              <a:rPr lang="en" dirty="0"/>
              <a:t> Sostenibile</a:t>
            </a:r>
            <a:endParaRPr dirty="0"/>
          </a:p>
        </p:txBody>
      </p:sp>
      <p:sp>
        <p:nvSpPr>
          <p:cNvPr id="175" name="Google Shape;175;p28"/>
          <p:cNvSpPr txBox="1">
            <a:spLocks noGrp="1"/>
          </p:cNvSpPr>
          <p:nvPr>
            <p:ph type="title" idx="2"/>
          </p:nvPr>
        </p:nvSpPr>
        <p:spPr>
          <a:xfrm>
            <a:off x="4047175" y="1254950"/>
            <a:ext cx="118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176" name="Google Shape;176;p28"/>
          <p:cNvPicPr preferRelativeResize="0">
            <a:picLocks noGrp="1"/>
          </p:cNvPicPr>
          <p:nvPr>
            <p:ph type="pic" idx="3"/>
          </p:nvPr>
        </p:nvPicPr>
        <p:blipFill rotWithShape="1">
          <a:blip r:embed="rId3">
            <a:alphaModFix/>
          </a:blip>
          <a:srcRect l="32494" r="22236"/>
          <a:stretch/>
        </p:blipFill>
        <p:spPr>
          <a:xfrm>
            <a:off x="0" y="0"/>
            <a:ext cx="3493453" cy="5143501"/>
          </a:xfrm>
          <a:prstGeom prst="rect">
            <a:avLst/>
          </a:prstGeom>
        </p:spPr>
      </p:pic>
      <p:sp>
        <p:nvSpPr>
          <p:cNvPr id="177" name="Google Shape;177;p28"/>
          <p:cNvSpPr/>
          <p:nvPr/>
        </p:nvSpPr>
        <p:spPr>
          <a:xfrm rot="905865" flipH="1">
            <a:off x="2870224" y="-395705"/>
            <a:ext cx="6527022" cy="1870387"/>
          </a:xfrm>
          <a:custGeom>
            <a:avLst/>
            <a:gdLst/>
            <a:ahLst/>
            <a:cxnLst/>
            <a:rect l="l" t="t" r="r" b="b"/>
            <a:pathLst>
              <a:path w="85078" h="24380" extrusionOk="0">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5463308" y="4465799"/>
            <a:ext cx="4662959" cy="1311896"/>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ricerca di un pattern generale</a:t>
            </a:r>
            <a:endParaRPr i="1" dirty="0"/>
          </a:p>
        </p:txBody>
      </p:sp>
      <p:sp>
        <p:nvSpPr>
          <p:cNvPr id="273" name="Google Shape;273;p35"/>
          <p:cNvSpPr/>
          <p:nvPr/>
        </p:nvSpPr>
        <p:spPr>
          <a:xfrm rot="17041453">
            <a:off x="-3083435" y="2036447"/>
            <a:ext cx="6622592" cy="1291169"/>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9109B80D-7581-A6E5-FE66-92085B035BA4}"/>
              </a:ext>
            </a:extLst>
          </p:cNvPr>
          <p:cNvSpPr txBox="1"/>
          <p:nvPr/>
        </p:nvSpPr>
        <p:spPr>
          <a:xfrm>
            <a:off x="720000" y="1450924"/>
            <a:ext cx="8141502" cy="2462213"/>
          </a:xfrm>
          <a:prstGeom prst="rect">
            <a:avLst/>
          </a:prstGeom>
          <a:noFill/>
        </p:spPr>
        <p:txBody>
          <a:bodyPr wrap="square" rtlCol="0">
            <a:spAutoFit/>
          </a:bodyPr>
          <a:lstStyle/>
          <a:p>
            <a:r>
              <a:rPr lang="it-IT" sz="1100" dirty="0">
                <a:solidFill>
                  <a:schemeClr val="accent6"/>
                </a:solidFill>
              </a:rPr>
              <a:t>Per questa parte del lavoro ho preso in esame uno studio realizzato da </a:t>
            </a:r>
            <a:r>
              <a:rPr lang="it-IT" sz="1100" dirty="0" err="1">
                <a:solidFill>
                  <a:schemeClr val="accent6"/>
                </a:solidFill>
              </a:rPr>
              <a:t>CleanTechnica</a:t>
            </a:r>
            <a:r>
              <a:rPr lang="it-IT" sz="1100" dirty="0">
                <a:solidFill>
                  <a:schemeClr val="accent6"/>
                </a:solidFill>
              </a:rPr>
              <a:t> nel 2020, intitolato </a:t>
            </a:r>
            <a:r>
              <a:rPr lang="it-IT" sz="1100" i="1" dirty="0">
                <a:solidFill>
                  <a:srgbClr val="DAFA72"/>
                </a:solidFill>
              </a:rPr>
              <a:t>EV </a:t>
            </a:r>
            <a:r>
              <a:rPr lang="it-IT" sz="1100" i="1" dirty="0" err="1">
                <a:solidFill>
                  <a:srgbClr val="DAFA72"/>
                </a:solidFill>
              </a:rPr>
              <a:t>Charging</a:t>
            </a:r>
            <a:r>
              <a:rPr lang="it-IT" sz="1100" i="1" dirty="0">
                <a:solidFill>
                  <a:srgbClr val="DAFA72"/>
                </a:solidFill>
              </a:rPr>
              <a:t> </a:t>
            </a:r>
            <a:r>
              <a:rPr lang="it-IT" sz="1100" i="1" dirty="0" err="1">
                <a:solidFill>
                  <a:srgbClr val="DAFA72"/>
                </a:solidFill>
              </a:rPr>
              <a:t>Habits</a:t>
            </a:r>
            <a:r>
              <a:rPr lang="it-IT" sz="1100" i="1" dirty="0">
                <a:solidFill>
                  <a:srgbClr val="DAFA72"/>
                </a:solidFill>
              </a:rPr>
              <a:t> &amp; Patterns In USA &amp; Europe.</a:t>
            </a:r>
          </a:p>
          <a:p>
            <a:endParaRPr lang="it-IT" sz="1100" dirty="0">
              <a:solidFill>
                <a:schemeClr val="accent6"/>
              </a:solidFill>
            </a:endParaRPr>
          </a:p>
          <a:p>
            <a:r>
              <a:rPr lang="it-IT" sz="1100" dirty="0">
                <a:solidFill>
                  <a:schemeClr val="accent6"/>
                </a:solidFill>
              </a:rPr>
              <a:t>Da tale studio emergono dei risultati molto interessanti:</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lang="it-IT" sz="1100" dirty="0">
                <a:solidFill>
                  <a:srgbClr val="FFFFFF"/>
                </a:solidFill>
                <a:latin typeface="DM Sans"/>
                <a:sym typeface="DM Sans"/>
              </a:rPr>
              <a:t>L</a:t>
            </a:r>
            <a:r>
              <a:rPr kumimoji="0" lang="it-IT" sz="1100" b="0" i="0" u="none" strike="noStrike" kern="0" cap="none" spc="0" normalizeH="0" baseline="0" noProof="0" dirty="0">
                <a:ln>
                  <a:noFill/>
                </a:ln>
                <a:solidFill>
                  <a:srgbClr val="FFFFFF"/>
                </a:solidFill>
                <a:effectLst/>
                <a:uLnTx/>
                <a:uFillTx/>
                <a:latin typeface="DM Sans"/>
                <a:sym typeface="DM Sans"/>
              </a:rPr>
              <a:t>a maggior parte dei proprietari utilizza il proprio EV quasi </a:t>
            </a:r>
            <a:r>
              <a:rPr kumimoji="0" lang="it-IT" sz="1100" b="0" i="0" u="none" strike="noStrike" kern="0" cap="none" spc="0" normalizeH="0" baseline="0" noProof="0" dirty="0">
                <a:ln>
                  <a:noFill/>
                </a:ln>
                <a:solidFill>
                  <a:srgbClr val="DAFA72"/>
                </a:solidFill>
                <a:effectLst/>
                <a:uLnTx/>
                <a:uFillTx/>
                <a:latin typeface="DM Sans"/>
                <a:sym typeface="DM Sans"/>
              </a:rPr>
              <a:t>ogni giorno</a:t>
            </a:r>
            <a:r>
              <a:rPr kumimoji="0" lang="it-IT" sz="1100" b="0" i="0" u="none" strike="noStrike" kern="0" cap="none" spc="0" normalizeH="0" baseline="0" noProof="0" dirty="0">
                <a:ln>
                  <a:noFill/>
                </a:ln>
                <a:solidFill>
                  <a:srgbClr val="FFFFFF"/>
                </a:solidFill>
                <a:effectLst/>
                <a:uLnTx/>
                <a:uFillTx/>
                <a:latin typeface="DM Sans"/>
                <a:sym typeface="DM Sans"/>
              </a:rPr>
              <a:t>,, il </a:t>
            </a:r>
            <a:r>
              <a:rPr kumimoji="0" lang="it-IT" sz="1100" b="0" i="0" u="none" strike="noStrike" kern="0" cap="none" spc="0" normalizeH="0" baseline="0" noProof="0" dirty="0">
                <a:ln>
                  <a:noFill/>
                </a:ln>
                <a:solidFill>
                  <a:srgbClr val="DAFA72"/>
                </a:solidFill>
                <a:effectLst/>
                <a:uLnTx/>
                <a:uFillTx/>
                <a:latin typeface="DM Sans"/>
                <a:sym typeface="DM Sans"/>
              </a:rPr>
              <a:t>10%</a:t>
            </a:r>
            <a:r>
              <a:rPr kumimoji="0" lang="it-IT" sz="1100" b="0" i="0" u="none" strike="noStrike" kern="0" cap="none" spc="0" normalizeH="0" baseline="0" noProof="0" dirty="0">
                <a:ln>
                  <a:noFill/>
                </a:ln>
                <a:solidFill>
                  <a:srgbClr val="FFFFFF"/>
                </a:solidFill>
                <a:effectLst/>
                <a:uLnTx/>
                <a:uFillTx/>
                <a:latin typeface="DM Sans"/>
                <a:sym typeface="DM Sans"/>
              </a:rPr>
              <a:t> riesce a </a:t>
            </a:r>
            <a:r>
              <a:rPr lang="it-IT" sz="1100" dirty="0">
                <a:solidFill>
                  <a:srgbClr val="FFFFFF"/>
                </a:solidFill>
                <a:latin typeface="DM Sans"/>
                <a:sym typeface="DM Sans"/>
              </a:rPr>
              <a:t>caricare </a:t>
            </a:r>
            <a:r>
              <a:rPr kumimoji="0" lang="it-IT" sz="1100" b="0" i="0" u="none" strike="noStrike" kern="0" cap="none" spc="0" normalizeH="0" baseline="0" noProof="0" dirty="0">
                <a:ln>
                  <a:noFill/>
                </a:ln>
                <a:solidFill>
                  <a:srgbClr val="FFFFFF"/>
                </a:solidFill>
                <a:effectLst/>
                <a:uLnTx/>
                <a:uFillTx/>
                <a:latin typeface="DM Sans"/>
                <a:sym typeface="DM Sans"/>
              </a:rPr>
              <a:t>nel proprio </a:t>
            </a:r>
            <a:r>
              <a:rPr kumimoji="0" lang="it-IT" sz="1100" b="0" i="0" u="none" strike="noStrike" kern="0" cap="none" spc="0" normalizeH="0" baseline="0" noProof="0" dirty="0">
                <a:ln>
                  <a:noFill/>
                </a:ln>
                <a:solidFill>
                  <a:srgbClr val="DAFA72"/>
                </a:solidFill>
                <a:effectLst/>
                <a:uLnTx/>
                <a:uFillTx/>
                <a:latin typeface="DM Sans"/>
                <a:sym typeface="DM Sans"/>
              </a:rPr>
              <a:t>posto di lavoro</a:t>
            </a:r>
            <a:r>
              <a:rPr kumimoji="0" lang="it-IT" sz="1100" b="0" i="0" u="none" strike="noStrike" kern="0" cap="none" spc="0" normalizeH="0" baseline="0" noProof="0" dirty="0">
                <a:ln>
                  <a:noFill/>
                </a:ln>
                <a:solidFill>
                  <a:srgbClr val="FFFFFF"/>
                </a:solidFill>
                <a:effectLst/>
                <a:uLnTx/>
                <a:uFillTx/>
                <a:latin typeface="DM Sans"/>
                <a:sym typeface="DM Sans"/>
              </a:rPr>
              <a:t>, mentre, il </a:t>
            </a:r>
            <a:r>
              <a:rPr kumimoji="0" lang="it-IT" sz="1100" b="0" i="0" u="none" strike="noStrike" kern="0" cap="none" spc="0" normalizeH="0" baseline="0" noProof="0" dirty="0">
                <a:ln>
                  <a:noFill/>
                </a:ln>
                <a:solidFill>
                  <a:srgbClr val="DAFA72"/>
                </a:solidFill>
                <a:effectLst/>
                <a:uLnTx/>
                <a:uFillTx/>
                <a:latin typeface="DM Sans"/>
                <a:sym typeface="DM Sans"/>
              </a:rPr>
              <a:t>15%</a:t>
            </a:r>
            <a:r>
              <a:rPr kumimoji="0" lang="it-IT" sz="1100" b="0" i="0" u="none" strike="noStrike" kern="0" cap="none" spc="0" normalizeH="0" baseline="0" noProof="0" dirty="0">
                <a:ln>
                  <a:noFill/>
                </a:ln>
                <a:solidFill>
                  <a:srgbClr val="FFFFFF"/>
                </a:solidFill>
                <a:effectLst/>
                <a:uLnTx/>
                <a:uFillTx/>
                <a:latin typeface="DM Sans"/>
                <a:sym typeface="DM Sans"/>
              </a:rPr>
              <a:t> utilizza le stazioni di ricarica pubbliche </a:t>
            </a:r>
            <a:r>
              <a:rPr kumimoji="0" lang="it-IT" sz="1100" b="0" i="0" u="none" strike="noStrike" kern="0" cap="none" spc="0" normalizeH="0" baseline="0" noProof="0" dirty="0">
                <a:ln>
                  <a:noFill/>
                </a:ln>
                <a:solidFill>
                  <a:srgbClr val="DAFA72"/>
                </a:solidFill>
                <a:effectLst/>
                <a:uLnTx/>
                <a:uFillTx/>
                <a:latin typeface="DM Sans"/>
                <a:sym typeface="DM Sans"/>
              </a:rPr>
              <a:t>gratuite</a:t>
            </a:r>
            <a:r>
              <a:rPr kumimoji="0" lang="it-IT" sz="1100" b="0" i="0" u="none" strike="noStrike" kern="0" cap="none" spc="0" normalizeH="0" baseline="0" noProof="0" dirty="0">
                <a:ln>
                  <a:noFill/>
                </a:ln>
                <a:solidFill>
                  <a:srgbClr val="FFFFFF"/>
                </a:solidFill>
                <a:effectLst/>
                <a:uLnTx/>
                <a:uFillTx/>
                <a:latin typeface="DM Sans"/>
                <a:sym typeface="DM Sans"/>
              </a:rPr>
              <a:t>;</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1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lang="it-IT" sz="1100" dirty="0">
                <a:solidFill>
                  <a:srgbClr val="FFFFFF"/>
                </a:solidFill>
                <a:latin typeface="DM Sans"/>
                <a:sym typeface="DM Sans"/>
              </a:rPr>
              <a:t>P</a:t>
            </a:r>
            <a:r>
              <a:rPr kumimoji="0" lang="it-IT" sz="1100" b="0" i="0" u="none" strike="noStrike" kern="0" cap="none" spc="0" normalizeH="0" baseline="0" noProof="0" dirty="0" err="1">
                <a:ln>
                  <a:noFill/>
                </a:ln>
                <a:solidFill>
                  <a:srgbClr val="FFFFFF"/>
                </a:solidFill>
                <a:effectLst/>
                <a:uLnTx/>
                <a:uFillTx/>
                <a:latin typeface="DM Sans"/>
                <a:sym typeface="DM Sans"/>
              </a:rPr>
              <a:t>iù</a:t>
            </a:r>
            <a:r>
              <a:rPr kumimoji="0" lang="it-IT" sz="1100" b="0" i="0" u="none" strike="noStrike" kern="0" cap="none" spc="0" normalizeH="0" baseline="0" noProof="0" dirty="0">
                <a:ln>
                  <a:noFill/>
                </a:ln>
                <a:solidFill>
                  <a:srgbClr val="FFFFFF"/>
                </a:solidFill>
                <a:effectLst/>
                <a:uLnTx/>
                <a:uFillTx/>
                <a:latin typeface="DM Sans"/>
                <a:sym typeface="DM Sans"/>
              </a:rPr>
              <a:t> del </a:t>
            </a:r>
            <a:r>
              <a:rPr kumimoji="0" lang="it-IT" sz="1100" b="0" i="0" u="none" strike="noStrike" kern="0" cap="none" spc="0" normalizeH="0" baseline="0" noProof="0" dirty="0">
                <a:ln>
                  <a:noFill/>
                </a:ln>
                <a:solidFill>
                  <a:srgbClr val="DAFA72"/>
                </a:solidFill>
                <a:effectLst/>
                <a:uLnTx/>
                <a:uFillTx/>
                <a:latin typeface="DM Sans"/>
                <a:sym typeface="DM Sans"/>
              </a:rPr>
              <a:t>30% </a:t>
            </a:r>
            <a:r>
              <a:rPr kumimoji="0" lang="it-IT" sz="1100" b="0" i="0" u="none" strike="noStrike" kern="0" cap="none" spc="0" normalizeH="0" baseline="0" noProof="0" dirty="0">
                <a:ln>
                  <a:noFill/>
                </a:ln>
                <a:solidFill>
                  <a:srgbClr val="FFFFFF"/>
                </a:solidFill>
                <a:effectLst/>
                <a:uLnTx/>
                <a:uFillTx/>
                <a:latin typeface="DM Sans"/>
                <a:sym typeface="DM Sans"/>
              </a:rPr>
              <a:t>dei proprietari carica il suo EV soltanto </a:t>
            </a:r>
            <a:r>
              <a:rPr kumimoji="0" lang="it-IT" sz="1100" b="0" i="0" u="none" strike="noStrike" kern="0" cap="none" spc="0" normalizeH="0" baseline="0" noProof="0" dirty="0">
                <a:ln>
                  <a:noFill/>
                </a:ln>
                <a:solidFill>
                  <a:srgbClr val="DAFA72"/>
                </a:solidFill>
                <a:effectLst/>
                <a:uLnTx/>
                <a:uFillTx/>
                <a:latin typeface="DM Sans"/>
                <a:sym typeface="DM Sans"/>
              </a:rPr>
              <a:t>due volte a settimana, o meno</a:t>
            </a:r>
            <a:r>
              <a:rPr kumimoji="0" lang="it-IT" sz="1100" b="0" i="0" u="none" strike="noStrike" kern="0" cap="none" spc="0" normalizeH="0" baseline="0" noProof="0" dirty="0">
                <a:ln>
                  <a:noFill/>
                </a:ln>
                <a:solidFill>
                  <a:srgbClr val="FFFFFF"/>
                </a:solidFill>
                <a:effectLst/>
                <a:uLnTx/>
                <a:uFillTx/>
                <a:latin typeface="DM Sans"/>
                <a:sym typeface="DM Sans"/>
              </a:rPr>
              <a:t>;</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kumimoji="0" lang="it-IT" sz="1100" b="0" i="0" u="none" strike="noStrike" kern="0" cap="none" spc="0" normalizeH="0" baseline="0" noProof="0" dirty="0">
              <a:ln>
                <a:noFill/>
              </a:ln>
              <a:solidFill>
                <a:srgbClr val="FFFFFF"/>
              </a:solidFill>
              <a:effectLst/>
              <a:uLnTx/>
              <a:uFillTx/>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kumimoji="0" lang="it-IT" sz="1100" b="0" i="0" u="none" strike="noStrike" kern="0" cap="none" spc="0" normalizeH="0" baseline="0" noProof="0" dirty="0">
                <a:ln>
                  <a:noFill/>
                </a:ln>
                <a:solidFill>
                  <a:srgbClr val="FFFFFF"/>
                </a:solidFill>
                <a:effectLst/>
                <a:uLnTx/>
                <a:uFillTx/>
                <a:latin typeface="DM Sans"/>
                <a:sym typeface="DM Sans"/>
              </a:rPr>
              <a:t>Mentre in </a:t>
            </a:r>
            <a:r>
              <a:rPr kumimoji="0" lang="it-IT" sz="1100" b="0" i="0" u="none" strike="noStrike" kern="0" cap="none" spc="0" normalizeH="0" baseline="0" noProof="0" dirty="0">
                <a:ln>
                  <a:noFill/>
                </a:ln>
                <a:solidFill>
                  <a:srgbClr val="DAFA72"/>
                </a:solidFill>
                <a:effectLst/>
                <a:uLnTx/>
                <a:uFillTx/>
                <a:latin typeface="DM Sans"/>
                <a:sym typeface="DM Sans"/>
              </a:rPr>
              <a:t>Europa</a:t>
            </a:r>
            <a:r>
              <a:rPr kumimoji="0" lang="it-IT" sz="1100" b="0" i="0" u="none" strike="noStrike" kern="0" cap="none" spc="0" normalizeH="0" baseline="0" noProof="0" dirty="0">
                <a:ln>
                  <a:noFill/>
                </a:ln>
                <a:solidFill>
                  <a:srgbClr val="FFFFFF"/>
                </a:solidFill>
                <a:effectLst/>
                <a:uLnTx/>
                <a:uFillTx/>
                <a:latin typeface="DM Sans"/>
                <a:sym typeface="DM Sans"/>
              </a:rPr>
              <a:t> il più grande fornitore del servizio sia </a:t>
            </a:r>
            <a:r>
              <a:rPr kumimoji="0" lang="it-IT" sz="1100" b="0" i="0" u="none" strike="noStrike" kern="0" cap="none" spc="0" normalizeH="0" baseline="0" noProof="0" dirty="0">
                <a:ln>
                  <a:noFill/>
                </a:ln>
                <a:solidFill>
                  <a:srgbClr val="DAFA72"/>
                </a:solidFill>
                <a:effectLst/>
                <a:uLnTx/>
                <a:uFillTx/>
                <a:latin typeface="DM Sans"/>
                <a:sym typeface="DM Sans"/>
              </a:rPr>
              <a:t>Tesla</a:t>
            </a:r>
            <a:r>
              <a:rPr kumimoji="0" lang="it-IT" sz="1100" b="0" i="0" u="none" strike="noStrike" kern="0" cap="none" spc="0" normalizeH="0" baseline="0" noProof="0" dirty="0">
                <a:ln>
                  <a:noFill/>
                </a:ln>
                <a:solidFill>
                  <a:srgbClr val="FFFFFF"/>
                </a:solidFill>
                <a:effectLst/>
                <a:uLnTx/>
                <a:uFillTx/>
                <a:latin typeface="DM Sans"/>
                <a:sym typeface="DM Sans"/>
              </a:rPr>
              <a:t>, negli </a:t>
            </a:r>
            <a:r>
              <a:rPr kumimoji="0" lang="it-IT" sz="1100" b="0" i="0" u="none" strike="noStrike" kern="0" cap="none" spc="0" normalizeH="0" baseline="0" noProof="0" dirty="0">
                <a:ln>
                  <a:noFill/>
                </a:ln>
                <a:solidFill>
                  <a:srgbClr val="DAFA72"/>
                </a:solidFill>
                <a:effectLst/>
                <a:uLnTx/>
                <a:uFillTx/>
                <a:latin typeface="DM Sans"/>
                <a:sym typeface="DM Sans"/>
              </a:rPr>
              <a:t>Stati</a:t>
            </a:r>
            <a:r>
              <a:rPr kumimoji="0" lang="it-IT" sz="1100" b="0" i="0" u="none" strike="noStrike" kern="0" cap="none" spc="0" normalizeH="0" baseline="0" noProof="0" dirty="0">
                <a:ln>
                  <a:noFill/>
                </a:ln>
                <a:solidFill>
                  <a:srgbClr val="FFFFFF"/>
                </a:solidFill>
                <a:effectLst/>
                <a:uLnTx/>
                <a:uFillTx/>
                <a:latin typeface="DM Sans"/>
                <a:sym typeface="DM Sans"/>
              </a:rPr>
              <a:t> </a:t>
            </a:r>
            <a:r>
              <a:rPr kumimoji="0" lang="it-IT" sz="1100" b="0" i="0" u="none" strike="noStrike" kern="0" cap="none" spc="0" normalizeH="0" baseline="0" noProof="0" dirty="0">
                <a:ln>
                  <a:noFill/>
                </a:ln>
                <a:solidFill>
                  <a:srgbClr val="DAFA72"/>
                </a:solidFill>
                <a:effectLst/>
                <a:uLnTx/>
                <a:uFillTx/>
                <a:latin typeface="DM Sans"/>
                <a:sym typeface="DM Sans"/>
              </a:rPr>
              <a:t>Uniti</a:t>
            </a:r>
            <a:r>
              <a:rPr kumimoji="0" lang="it-IT" sz="1100" b="0" i="0" u="none" strike="noStrike" kern="0" cap="none" spc="0" normalizeH="0" baseline="0" noProof="0" dirty="0">
                <a:ln>
                  <a:noFill/>
                </a:ln>
                <a:solidFill>
                  <a:srgbClr val="FFFFFF"/>
                </a:solidFill>
                <a:effectLst/>
                <a:uLnTx/>
                <a:uFillTx/>
                <a:latin typeface="DM Sans"/>
                <a:sym typeface="DM Sans"/>
              </a:rPr>
              <a:t> si rivela essere </a:t>
            </a:r>
            <a:r>
              <a:rPr kumimoji="0" lang="it-IT" sz="1100" b="0" i="0" u="none" strike="noStrike" kern="0" cap="none" spc="0" normalizeH="0" baseline="0" noProof="0" dirty="0" err="1">
                <a:ln>
                  <a:noFill/>
                </a:ln>
                <a:solidFill>
                  <a:srgbClr val="DAFA72"/>
                </a:solidFill>
                <a:effectLst/>
                <a:uLnTx/>
                <a:uFillTx/>
                <a:latin typeface="DM Sans"/>
                <a:sym typeface="DM Sans"/>
              </a:rPr>
              <a:t>ChargePoint</a:t>
            </a:r>
            <a:r>
              <a:rPr lang="it-IT" sz="1100" dirty="0">
                <a:solidFill>
                  <a:srgbClr val="FFFFFF"/>
                </a:solidFill>
                <a:latin typeface="DM Sans"/>
                <a:sym typeface="DM Sans"/>
              </a:rPr>
              <a:t>;</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lang="it-IT" sz="1100" dirty="0">
              <a:solidFill>
                <a:srgbClr val="FFFFFF"/>
              </a:solidFill>
              <a:latin typeface="DM Sans"/>
              <a:sym typeface="DM Sans"/>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lang="it-IT" sz="1100" dirty="0">
                <a:solidFill>
                  <a:schemeClr val="accent6"/>
                </a:solidFill>
              </a:rPr>
              <a:t>il </a:t>
            </a:r>
            <a:r>
              <a:rPr lang="it-IT" sz="1100" dirty="0">
                <a:solidFill>
                  <a:srgbClr val="DAFA72"/>
                </a:solidFill>
              </a:rPr>
              <a:t>78%</a:t>
            </a:r>
            <a:r>
              <a:rPr lang="it-IT" sz="1100" dirty="0">
                <a:solidFill>
                  <a:schemeClr val="accent6"/>
                </a:solidFill>
              </a:rPr>
              <a:t> dei proprietari ha la possibilità di ricaricare a casa (</a:t>
            </a:r>
            <a:r>
              <a:rPr lang="it-IT" sz="1100" dirty="0">
                <a:solidFill>
                  <a:srgbClr val="DAFA72"/>
                </a:solidFill>
              </a:rPr>
              <a:t>69%</a:t>
            </a:r>
            <a:r>
              <a:rPr lang="it-IT" sz="1100" dirty="0">
                <a:solidFill>
                  <a:schemeClr val="accent6"/>
                </a:solidFill>
              </a:rPr>
              <a:t> in Europa)</a:t>
            </a: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endParaRPr lang="it-IT" sz="1100" dirty="0">
              <a:solidFill>
                <a:schemeClr val="accent6"/>
              </a:solidFill>
            </a:endParaRPr>
          </a:p>
          <a:p>
            <a:pPr marL="457200" marR="0" lvl="0" indent="-304800" algn="l" defTabSz="914400" rtl="0" eaLnBrk="1" fontAlgn="auto" latinLnBrk="0" hangingPunct="1">
              <a:lnSpc>
                <a:spcPct val="100000"/>
              </a:lnSpc>
              <a:spcBef>
                <a:spcPts val="0"/>
              </a:spcBef>
              <a:spcAft>
                <a:spcPts val="0"/>
              </a:spcAft>
              <a:buClr>
                <a:srgbClr val="DAFA72"/>
              </a:buClr>
              <a:buSzPts val="1200"/>
              <a:buFont typeface="DM Sans"/>
              <a:buChar char="●"/>
              <a:tabLst/>
              <a:defRPr/>
            </a:pPr>
            <a:r>
              <a:rPr lang="it-IT" sz="1100" dirty="0">
                <a:solidFill>
                  <a:schemeClr val="accent6"/>
                </a:solidFill>
              </a:rPr>
              <a:t>I guidatori intervistati non riscontrano problemi nel vedere la propria </a:t>
            </a:r>
            <a:r>
              <a:rPr lang="it-IT" sz="1100" dirty="0">
                <a:solidFill>
                  <a:srgbClr val="DAFA72"/>
                </a:solidFill>
              </a:rPr>
              <a:t>autonomia al di sotto del 50%.</a:t>
            </a:r>
          </a:p>
        </p:txBody>
      </p:sp>
    </p:spTree>
    <p:extLst>
      <p:ext uri="{BB962C8B-B14F-4D97-AF65-F5344CB8AC3E}">
        <p14:creationId xmlns:p14="http://schemas.microsoft.com/office/powerpoint/2010/main" val="458624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L’evoluzione negli anni </a:t>
            </a:r>
            <a:endParaRPr i="1" dirty="0"/>
          </a:p>
        </p:txBody>
      </p:sp>
      <p:sp>
        <p:nvSpPr>
          <p:cNvPr id="273" name="Google Shape;273;p35"/>
          <p:cNvSpPr/>
          <p:nvPr/>
        </p:nvSpPr>
        <p:spPr>
          <a:xfrm rot="2306160">
            <a:off x="-1270931" y="4668775"/>
            <a:ext cx="4649105" cy="523454"/>
          </a:xfrm>
          <a:custGeom>
            <a:avLst/>
            <a:gdLst/>
            <a:ahLst/>
            <a:cxnLst/>
            <a:rect l="l" t="t" r="r" b="b"/>
            <a:pathLst>
              <a:path w="64960" h="7314" extrusionOk="0">
                <a:moveTo>
                  <a:pt x="44249" y="1"/>
                </a:moveTo>
                <a:cubicBezTo>
                  <a:pt x="44125" y="1"/>
                  <a:pt x="44001" y="2"/>
                  <a:pt x="43876" y="5"/>
                </a:cubicBezTo>
                <a:cubicBezTo>
                  <a:pt x="41461" y="62"/>
                  <a:pt x="39191" y="762"/>
                  <a:pt x="37030" y="1819"/>
                </a:cubicBezTo>
                <a:cubicBezTo>
                  <a:pt x="34760" y="2928"/>
                  <a:pt x="32645" y="4343"/>
                  <a:pt x="30349" y="5405"/>
                </a:cubicBezTo>
                <a:cubicBezTo>
                  <a:pt x="28505" y="6256"/>
                  <a:pt x="26468" y="6922"/>
                  <a:pt x="24421" y="6922"/>
                </a:cubicBezTo>
                <a:cubicBezTo>
                  <a:pt x="23862" y="6922"/>
                  <a:pt x="23303" y="6872"/>
                  <a:pt x="22746" y="6763"/>
                </a:cubicBezTo>
                <a:cubicBezTo>
                  <a:pt x="18397" y="5913"/>
                  <a:pt x="15588" y="1876"/>
                  <a:pt x="11370" y="699"/>
                </a:cubicBezTo>
                <a:cubicBezTo>
                  <a:pt x="10559" y="474"/>
                  <a:pt x="9723" y="366"/>
                  <a:pt x="8886" y="366"/>
                </a:cubicBezTo>
                <a:cubicBezTo>
                  <a:pt x="5834" y="366"/>
                  <a:pt x="2767" y="1800"/>
                  <a:pt x="880" y="4203"/>
                </a:cubicBezTo>
                <a:cubicBezTo>
                  <a:pt x="584" y="4576"/>
                  <a:pt x="320" y="4975"/>
                  <a:pt x="87" y="5395"/>
                </a:cubicBezTo>
                <a:cubicBezTo>
                  <a:pt x="1" y="5545"/>
                  <a:pt x="134" y="5683"/>
                  <a:pt x="264" y="5683"/>
                </a:cubicBezTo>
                <a:cubicBezTo>
                  <a:pt x="323" y="5683"/>
                  <a:pt x="381" y="5655"/>
                  <a:pt x="418" y="5587"/>
                </a:cubicBezTo>
                <a:cubicBezTo>
                  <a:pt x="2090" y="2606"/>
                  <a:pt x="5480" y="749"/>
                  <a:pt x="8876" y="749"/>
                </a:cubicBezTo>
                <a:cubicBezTo>
                  <a:pt x="9460" y="749"/>
                  <a:pt x="10043" y="804"/>
                  <a:pt x="10618" y="917"/>
                </a:cubicBezTo>
                <a:cubicBezTo>
                  <a:pt x="14884" y="1757"/>
                  <a:pt x="17667" y="5649"/>
                  <a:pt x="21761" y="6908"/>
                </a:cubicBezTo>
                <a:cubicBezTo>
                  <a:pt x="22672" y="7190"/>
                  <a:pt x="23575" y="7313"/>
                  <a:pt x="24467" y="7313"/>
                </a:cubicBezTo>
                <a:cubicBezTo>
                  <a:pt x="28410" y="7313"/>
                  <a:pt x="32149" y="4902"/>
                  <a:pt x="35522" y="3042"/>
                </a:cubicBezTo>
                <a:cubicBezTo>
                  <a:pt x="37704" y="1845"/>
                  <a:pt x="39979" y="782"/>
                  <a:pt x="42477" y="487"/>
                </a:cubicBezTo>
                <a:cubicBezTo>
                  <a:pt x="43065" y="418"/>
                  <a:pt x="43654" y="387"/>
                  <a:pt x="44243" y="387"/>
                </a:cubicBezTo>
                <a:cubicBezTo>
                  <a:pt x="45952" y="387"/>
                  <a:pt x="47659" y="651"/>
                  <a:pt x="49329" y="1021"/>
                </a:cubicBezTo>
                <a:cubicBezTo>
                  <a:pt x="53874" y="2037"/>
                  <a:pt x="58310" y="3882"/>
                  <a:pt x="63022" y="3934"/>
                </a:cubicBezTo>
                <a:cubicBezTo>
                  <a:pt x="63069" y="3934"/>
                  <a:pt x="63117" y="3934"/>
                  <a:pt x="63165" y="3934"/>
                </a:cubicBezTo>
                <a:cubicBezTo>
                  <a:pt x="63681" y="3934"/>
                  <a:pt x="64194" y="3909"/>
                  <a:pt x="64711" y="3866"/>
                </a:cubicBezTo>
                <a:cubicBezTo>
                  <a:pt x="64948" y="3841"/>
                  <a:pt x="64960" y="3477"/>
                  <a:pt x="64730" y="3477"/>
                </a:cubicBezTo>
                <a:cubicBezTo>
                  <a:pt x="64724" y="3477"/>
                  <a:pt x="64718" y="3477"/>
                  <a:pt x="64711" y="3477"/>
                </a:cubicBezTo>
                <a:cubicBezTo>
                  <a:pt x="64208" y="3523"/>
                  <a:pt x="63707" y="3544"/>
                  <a:pt x="63208" y="3544"/>
                </a:cubicBezTo>
                <a:cubicBezTo>
                  <a:pt x="58943" y="3544"/>
                  <a:pt x="54825" y="1998"/>
                  <a:pt x="50728" y="959"/>
                </a:cubicBezTo>
                <a:cubicBezTo>
                  <a:pt x="48614" y="424"/>
                  <a:pt x="46440" y="1"/>
                  <a:pt x="44249"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9109B80D-7581-A6E5-FE66-92085B035BA4}"/>
              </a:ext>
            </a:extLst>
          </p:cNvPr>
          <p:cNvSpPr txBox="1"/>
          <p:nvPr/>
        </p:nvSpPr>
        <p:spPr>
          <a:xfrm>
            <a:off x="720000" y="1153243"/>
            <a:ext cx="8141502" cy="261610"/>
          </a:xfrm>
          <a:prstGeom prst="rect">
            <a:avLst/>
          </a:prstGeom>
          <a:noFill/>
        </p:spPr>
        <p:txBody>
          <a:bodyPr wrap="square" rtlCol="0">
            <a:spAutoFit/>
          </a:bodyPr>
          <a:lstStyle/>
          <a:p>
            <a:r>
              <a:rPr lang="it-IT" sz="1100" dirty="0">
                <a:solidFill>
                  <a:schemeClr val="accent6"/>
                </a:solidFill>
              </a:rPr>
              <a:t>Come la situazione di adozione di questo tipo di tecnologia si presenta negli anni:</a:t>
            </a:r>
          </a:p>
        </p:txBody>
      </p:sp>
      <p:pic>
        <p:nvPicPr>
          <p:cNvPr id="4" name="Immagine 3">
            <a:extLst>
              <a:ext uri="{FF2B5EF4-FFF2-40B4-BE49-F238E27FC236}">
                <a16:creationId xmlns:a16="http://schemas.microsoft.com/office/drawing/2014/main" id="{A70D393C-76CE-2F1B-F96A-EAD182EECB95}"/>
              </a:ext>
            </a:extLst>
          </p:cNvPr>
          <p:cNvPicPr>
            <a:picLocks noChangeAspect="1"/>
          </p:cNvPicPr>
          <p:nvPr/>
        </p:nvPicPr>
        <p:blipFill rotWithShape="1">
          <a:blip r:embed="rId3"/>
          <a:srcRect l="7999" r="7468"/>
          <a:stretch/>
        </p:blipFill>
        <p:spPr>
          <a:xfrm>
            <a:off x="3269166" y="1935788"/>
            <a:ext cx="2605668" cy="2054469"/>
          </a:xfrm>
          <a:prstGeom prst="rect">
            <a:avLst/>
          </a:prstGeom>
        </p:spPr>
      </p:pic>
    </p:spTree>
    <p:extLst>
      <p:ext uri="{BB962C8B-B14F-4D97-AF65-F5344CB8AC3E}">
        <p14:creationId xmlns:p14="http://schemas.microsoft.com/office/powerpoint/2010/main" val="2374063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594555" y="2133152"/>
            <a:ext cx="4383600" cy="13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Conclusioni</a:t>
            </a:r>
            <a:endParaRPr dirty="0"/>
          </a:p>
        </p:txBody>
      </p:sp>
      <p:sp>
        <p:nvSpPr>
          <p:cNvPr id="175" name="Google Shape;175;p28"/>
          <p:cNvSpPr txBox="1">
            <a:spLocks noGrp="1"/>
          </p:cNvSpPr>
          <p:nvPr>
            <p:ph type="title" idx="2"/>
          </p:nvPr>
        </p:nvSpPr>
        <p:spPr>
          <a:xfrm>
            <a:off x="594555" y="1421631"/>
            <a:ext cx="118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7" name="Google Shape;177;p28"/>
          <p:cNvSpPr/>
          <p:nvPr/>
        </p:nvSpPr>
        <p:spPr>
          <a:xfrm rot="8868196" flipH="1">
            <a:off x="-1371341" y="3781708"/>
            <a:ext cx="6727749" cy="1870387"/>
          </a:xfrm>
          <a:custGeom>
            <a:avLst/>
            <a:gdLst/>
            <a:ahLst/>
            <a:cxnLst/>
            <a:rect l="l" t="t" r="r" b="b"/>
            <a:pathLst>
              <a:path w="85078" h="24380" extrusionOk="0">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magine 2">
            <a:extLst>
              <a:ext uri="{FF2B5EF4-FFF2-40B4-BE49-F238E27FC236}">
                <a16:creationId xmlns:a16="http://schemas.microsoft.com/office/drawing/2014/main" id="{7F4261FB-E0BE-BF4E-F497-DB777F116F7B}"/>
              </a:ext>
            </a:extLst>
          </p:cNvPr>
          <p:cNvPicPr>
            <a:picLocks noChangeAspect="1"/>
          </p:cNvPicPr>
          <p:nvPr/>
        </p:nvPicPr>
        <p:blipFill rotWithShape="1">
          <a:blip r:embed="rId3"/>
          <a:srcRect l="24063" r="17915"/>
          <a:stretch/>
        </p:blipFill>
        <p:spPr>
          <a:xfrm>
            <a:off x="4662959" y="-2880"/>
            <a:ext cx="4481041" cy="5143500"/>
          </a:xfrm>
          <a:prstGeom prst="rect">
            <a:avLst/>
          </a:prstGeom>
        </p:spPr>
      </p:pic>
      <p:sp>
        <p:nvSpPr>
          <p:cNvPr id="178" name="Google Shape;178;p28"/>
          <p:cNvSpPr/>
          <p:nvPr/>
        </p:nvSpPr>
        <p:spPr>
          <a:xfrm>
            <a:off x="-553725" y="0"/>
            <a:ext cx="7739385" cy="1539475"/>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854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433400" cy="5727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DM Sans"/>
              <a:buNone/>
              <a:tabLst/>
              <a:defRPr/>
            </a:pPr>
            <a:r>
              <a:rPr lang="it-IT" dirty="0"/>
              <a:t>Conclusioni</a:t>
            </a:r>
            <a:br>
              <a:rPr kumimoji="0" lang="en-US" sz="1200" b="0" i="0" u="none" strike="noStrike" kern="0" cap="none" spc="0" normalizeH="0" baseline="0" noProof="0" dirty="0">
                <a:ln>
                  <a:noFill/>
                </a:ln>
                <a:solidFill>
                  <a:srgbClr val="FFFFFF"/>
                </a:solidFill>
                <a:effectLst/>
                <a:uLnTx/>
                <a:uFillTx/>
                <a:latin typeface="DM Sans"/>
                <a:sym typeface="DM Sans"/>
              </a:rPr>
            </a:br>
            <a:br>
              <a:rPr lang="it-IT" dirty="0"/>
            </a:br>
            <a:endParaRPr lang="it-IT" dirty="0"/>
          </a:p>
        </p:txBody>
      </p:sp>
      <p:sp>
        <p:nvSpPr>
          <p:cNvPr id="197" name="Google Shape;197;p30"/>
          <p:cNvSpPr txBox="1">
            <a:spLocks noGrp="1"/>
          </p:cNvSpPr>
          <p:nvPr>
            <p:ph type="subTitle" idx="4"/>
          </p:nvPr>
        </p:nvSpPr>
        <p:spPr>
          <a:xfrm>
            <a:off x="713225" y="1103542"/>
            <a:ext cx="6816180" cy="7173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Lo scopo di questo lavoro era verificare se la </a:t>
            </a:r>
            <a:r>
              <a:rPr lang="en" sz="1600" i="1" dirty="0"/>
              <a:t>range axiety</a:t>
            </a:r>
            <a:r>
              <a:rPr lang="en" sz="1600" dirty="0"/>
              <a:t> fosse un effettivo ostacolo all’adozione di massa di questo tipo di veicoli</a:t>
            </a:r>
            <a:endParaRPr sz="1600" dirty="0"/>
          </a:p>
        </p:txBody>
      </p:sp>
      <p:sp>
        <p:nvSpPr>
          <p:cNvPr id="199" name="Google Shape;199;p30"/>
          <p:cNvSpPr txBox="1">
            <a:spLocks noGrp="1"/>
          </p:cNvSpPr>
          <p:nvPr>
            <p:ph type="subTitle" idx="1"/>
          </p:nvPr>
        </p:nvSpPr>
        <p:spPr>
          <a:xfrm>
            <a:off x="720000" y="1820849"/>
            <a:ext cx="7936320" cy="28776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L’analisi riprende il lavoro di Giacomo Falchetta e Michel </a:t>
            </a:r>
            <a:r>
              <a:rPr lang="it-IT" sz="1100" dirty="0" err="1"/>
              <a:t>Noussan</a:t>
            </a:r>
            <a:r>
              <a:rPr lang="it-IT" sz="1100" dirty="0"/>
              <a:t>, intitolato </a:t>
            </a:r>
            <a:r>
              <a:rPr lang="it-IT" sz="1100" dirty="0">
                <a:solidFill>
                  <a:srgbClr val="DAFA72"/>
                </a:solidFill>
              </a:rPr>
              <a:t>Electric </a:t>
            </a:r>
            <a:r>
              <a:rPr lang="it-IT" sz="1100" dirty="0" err="1">
                <a:solidFill>
                  <a:srgbClr val="DAFA72"/>
                </a:solidFill>
              </a:rPr>
              <a:t>vehicle</a:t>
            </a:r>
            <a:r>
              <a:rPr lang="it-IT" sz="1100" dirty="0">
                <a:solidFill>
                  <a:srgbClr val="DAFA72"/>
                </a:solidFill>
              </a:rPr>
              <a:t> </a:t>
            </a:r>
            <a:r>
              <a:rPr lang="it-IT" sz="1100" dirty="0" err="1">
                <a:solidFill>
                  <a:srgbClr val="DAFA72"/>
                </a:solidFill>
              </a:rPr>
              <a:t>charging</a:t>
            </a:r>
            <a:r>
              <a:rPr lang="it-IT" sz="1100" dirty="0">
                <a:solidFill>
                  <a:srgbClr val="DAFA72"/>
                </a:solidFill>
              </a:rPr>
              <a:t> network in Europe: An </a:t>
            </a:r>
            <a:r>
              <a:rPr lang="it-IT" sz="1100" dirty="0" err="1">
                <a:solidFill>
                  <a:srgbClr val="DAFA72"/>
                </a:solidFill>
              </a:rPr>
              <a:t>accessibility</a:t>
            </a:r>
            <a:r>
              <a:rPr lang="it-IT" sz="1100" dirty="0">
                <a:solidFill>
                  <a:srgbClr val="DAFA72"/>
                </a:solidFill>
              </a:rPr>
              <a:t> and deployment trends </a:t>
            </a:r>
            <a:r>
              <a:rPr lang="it-IT" sz="1100" dirty="0" err="1">
                <a:solidFill>
                  <a:srgbClr val="DAFA72"/>
                </a:solidFill>
              </a:rPr>
              <a:t>analysis</a:t>
            </a:r>
            <a:r>
              <a:rPr lang="it-IT" sz="1100" dirty="0"/>
              <a:t>, i loro risultati indicano che le prime 20 città europee presentano una media di </a:t>
            </a:r>
            <a:r>
              <a:rPr lang="it-IT" sz="1100" dirty="0">
                <a:solidFill>
                  <a:srgbClr val="DAFA72"/>
                </a:solidFill>
              </a:rPr>
              <a:t>2,26 minuti </a:t>
            </a:r>
            <a:r>
              <a:rPr lang="it-IT" sz="1100" dirty="0">
                <a:solidFill>
                  <a:schemeClr val="accent6"/>
                </a:solidFill>
              </a:rPr>
              <a:t>tra una stazione e l’altra</a:t>
            </a:r>
            <a:r>
              <a:rPr lang="it-IT" sz="1100" dirty="0"/>
              <a:t>.</a:t>
            </a:r>
          </a:p>
          <a:p>
            <a:pPr marL="0" lvl="0" indent="0" algn="l" rtl="0">
              <a:spcBef>
                <a:spcPts val="0"/>
              </a:spcBef>
              <a:spcAft>
                <a:spcPts val="0"/>
              </a:spcAft>
              <a:buNone/>
            </a:pPr>
            <a:endParaRPr lang="it-IT" sz="1100" dirty="0"/>
          </a:p>
          <a:p>
            <a:pPr marL="0" lvl="0" indent="0" algn="l" rtl="0">
              <a:spcBef>
                <a:spcPts val="0"/>
              </a:spcBef>
              <a:spcAft>
                <a:spcPts val="0"/>
              </a:spcAft>
              <a:buNone/>
            </a:pPr>
            <a:r>
              <a:rPr lang="it-IT" sz="1100" dirty="0"/>
              <a:t>Il lavoro ottiene un risultato pari circa </a:t>
            </a:r>
            <a:r>
              <a:rPr lang="it-IT" sz="1100" dirty="0">
                <a:solidFill>
                  <a:srgbClr val="DAFA72"/>
                </a:solidFill>
              </a:rPr>
              <a:t>8 km </a:t>
            </a:r>
            <a:r>
              <a:rPr lang="it-IT" sz="1100" dirty="0"/>
              <a:t>tra una stazione e l’altra nella sola città di New York, porta alla luce come non vi sia una grande differenza di approvvigionamento di questo tipo di servizio tra l’Europa e il Nord America. </a:t>
            </a:r>
          </a:p>
          <a:p>
            <a:pPr marL="0" lvl="0" indent="0" algn="l" rtl="0">
              <a:spcBef>
                <a:spcPts val="0"/>
              </a:spcBef>
              <a:spcAft>
                <a:spcPts val="0"/>
              </a:spcAft>
              <a:buNone/>
            </a:pPr>
            <a:endParaRPr lang="it-IT" sz="1100" dirty="0"/>
          </a:p>
          <a:p>
            <a:pPr marL="0" lvl="0" indent="0" algn="l" rtl="0">
              <a:spcBef>
                <a:spcPts val="0"/>
              </a:spcBef>
              <a:spcAft>
                <a:spcPts val="0"/>
              </a:spcAft>
              <a:buNone/>
            </a:pPr>
            <a:r>
              <a:rPr lang="it-IT" sz="1100" dirty="0"/>
              <a:t>La situazione analizzata sembra mostrare dei grandi miglioramenti man mano che il tempo passa, segno che le aziende, le istituzioni ed infine gli utenti credono sempre di più in questo tipo di tecnologia.</a:t>
            </a:r>
          </a:p>
          <a:p>
            <a:pPr marL="0" lvl="0" indent="0" algn="l" rtl="0">
              <a:spcBef>
                <a:spcPts val="0"/>
              </a:spcBef>
              <a:spcAft>
                <a:spcPts val="0"/>
              </a:spcAft>
              <a:buNone/>
            </a:pPr>
            <a:endParaRPr lang="it-IT" sz="1100" dirty="0"/>
          </a:p>
          <a:p>
            <a:pPr marL="0" lvl="0" indent="0" algn="l" rtl="0">
              <a:spcBef>
                <a:spcPts val="0"/>
              </a:spcBef>
              <a:spcAft>
                <a:spcPts val="0"/>
              </a:spcAft>
              <a:buNone/>
            </a:pPr>
            <a:r>
              <a:rPr lang="it-IT" sz="1100" dirty="0"/>
              <a:t>Un’altra spinta importante all’adozione deriverà, sicuramente, dal blocco della  produzione di nuovi veicoli con motori endotermici imposto dall’Unione Europa a partire dal 2035.</a:t>
            </a:r>
            <a:endParaRPr sz="1100" dirty="0"/>
          </a:p>
        </p:txBody>
      </p:sp>
      <p:sp>
        <p:nvSpPr>
          <p:cNvPr id="203" name="Google Shape;203;p30"/>
          <p:cNvSpPr/>
          <p:nvPr/>
        </p:nvSpPr>
        <p:spPr>
          <a:xfrm rot="693033">
            <a:off x="4021748" y="-754007"/>
            <a:ext cx="5825177" cy="2289204"/>
          </a:xfrm>
          <a:custGeom>
            <a:avLst/>
            <a:gdLst/>
            <a:ahLst/>
            <a:cxnLst/>
            <a:rect l="l" t="t" r="r" b="b"/>
            <a:pathLst>
              <a:path w="43016" h="29944" extrusionOk="0">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45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3" name="Titolo 2">
            <a:extLst>
              <a:ext uri="{FF2B5EF4-FFF2-40B4-BE49-F238E27FC236}">
                <a16:creationId xmlns:a16="http://schemas.microsoft.com/office/drawing/2014/main" id="{3D0B0C5C-49BC-56CB-11F0-426604876E70}"/>
              </a:ext>
            </a:extLst>
          </p:cNvPr>
          <p:cNvSpPr>
            <a:spLocks noGrp="1"/>
          </p:cNvSpPr>
          <p:nvPr>
            <p:ph type="title"/>
          </p:nvPr>
        </p:nvSpPr>
        <p:spPr>
          <a:xfrm>
            <a:off x="474673" y="1515542"/>
            <a:ext cx="7704000" cy="572700"/>
          </a:xfrm>
        </p:spPr>
        <p:txBody>
          <a:bodyPr/>
          <a:lstStyle/>
          <a:p>
            <a:pPr algn="ctr"/>
            <a:r>
              <a:rPr lang="en" sz="9600" dirty="0"/>
              <a:t>Grazie!</a:t>
            </a:r>
            <a:endParaRPr lang="it-IT" sz="8800" dirty="0"/>
          </a:p>
        </p:txBody>
      </p:sp>
      <p:sp>
        <p:nvSpPr>
          <p:cNvPr id="8" name="Google Shape;387;p43">
            <a:extLst>
              <a:ext uri="{FF2B5EF4-FFF2-40B4-BE49-F238E27FC236}">
                <a16:creationId xmlns:a16="http://schemas.microsoft.com/office/drawing/2014/main" id="{5E2D1F8B-332F-CFDB-6119-34CFE2DAB3B9}"/>
              </a:ext>
            </a:extLst>
          </p:cNvPr>
          <p:cNvSpPr/>
          <p:nvPr/>
        </p:nvSpPr>
        <p:spPr>
          <a:xfrm rot="-5849168">
            <a:off x="4996777" y="1364775"/>
            <a:ext cx="6854444" cy="2266665"/>
          </a:xfrm>
          <a:custGeom>
            <a:avLst/>
            <a:gdLst/>
            <a:ahLst/>
            <a:cxnLst/>
            <a:rect l="l" t="t" r="r" b="b"/>
            <a:pathLst>
              <a:path w="66595" h="22022" extrusionOk="0">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73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569875" y="499800"/>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a:t>Mobilit</a:t>
            </a:r>
            <a:r>
              <a:rPr lang="it-IT" sz="3200" b="1" dirty="0"/>
              <a:t>à</a:t>
            </a:r>
            <a:r>
              <a:rPr lang="it-IT" sz="3200" dirty="0"/>
              <a:t> Sostenibile</a:t>
            </a:r>
            <a:endParaRPr sz="3200" dirty="0"/>
          </a:p>
        </p:txBody>
      </p:sp>
      <p:sp>
        <p:nvSpPr>
          <p:cNvPr id="166" name="Google Shape;166;p27"/>
          <p:cNvSpPr txBox="1">
            <a:spLocks noGrp="1"/>
          </p:cNvSpPr>
          <p:nvPr>
            <p:ph type="subTitle" idx="1"/>
          </p:nvPr>
        </p:nvSpPr>
        <p:spPr>
          <a:xfrm>
            <a:off x="811975" y="1392375"/>
            <a:ext cx="4052700" cy="28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dirty="0">
                <a:solidFill>
                  <a:schemeClr val="dk1"/>
                </a:solidFill>
              </a:rPr>
              <a:t>L’obiettivo della mobilità sostenibile è quello di garantire che i sistemi di trasporto corrispondano ai bisogni della società in ambito:</a:t>
            </a:r>
          </a:p>
          <a:p>
            <a:pPr marL="0" lvl="0" indent="0" algn="l" rtl="0">
              <a:spcBef>
                <a:spcPts val="0"/>
              </a:spcBef>
              <a:spcAft>
                <a:spcPts val="0"/>
              </a:spcAft>
              <a:buClr>
                <a:schemeClr val="dk1"/>
              </a:buClr>
              <a:buSzPts val="1100"/>
              <a:buFont typeface="Arial"/>
              <a:buNone/>
            </a:pPr>
            <a:endParaRPr lang="it-IT" dirty="0">
              <a:solidFill>
                <a:schemeClr val="dk1"/>
              </a:solidFill>
            </a:endParaRPr>
          </a:p>
          <a:p>
            <a:pPr marL="457200" lvl="0" indent="-304800" algn="l" rtl="0">
              <a:spcBef>
                <a:spcPts val="0"/>
              </a:spcBef>
              <a:spcAft>
                <a:spcPts val="0"/>
              </a:spcAft>
              <a:buSzPts val="1200"/>
              <a:buChar char="●"/>
            </a:pPr>
            <a:r>
              <a:rPr lang="it-IT" dirty="0">
                <a:solidFill>
                  <a:schemeClr val="dk1"/>
                </a:solidFill>
              </a:rPr>
              <a:t>Economico;</a:t>
            </a:r>
          </a:p>
          <a:p>
            <a:pPr marL="457200" lvl="0" indent="-304800" algn="l" rtl="0">
              <a:spcBef>
                <a:spcPts val="0"/>
              </a:spcBef>
              <a:spcAft>
                <a:spcPts val="0"/>
              </a:spcAft>
              <a:buSzPts val="1200"/>
              <a:buChar char="●"/>
            </a:pPr>
            <a:r>
              <a:rPr lang="it-IT" dirty="0">
                <a:solidFill>
                  <a:schemeClr val="dk1"/>
                </a:solidFill>
              </a:rPr>
              <a:t>Sociale;</a:t>
            </a:r>
          </a:p>
          <a:p>
            <a:pPr marL="457200" lvl="0" indent="-304800" algn="l" rtl="0">
              <a:spcBef>
                <a:spcPts val="0"/>
              </a:spcBef>
              <a:spcAft>
                <a:spcPts val="0"/>
              </a:spcAft>
              <a:buSzPts val="1200"/>
              <a:buChar char="●"/>
            </a:pPr>
            <a:r>
              <a:rPr lang="it-IT" dirty="0">
                <a:solidFill>
                  <a:schemeClr val="dk1"/>
                </a:solidFill>
              </a:rPr>
              <a:t>Ambientale;</a:t>
            </a:r>
          </a:p>
          <a:p>
            <a:pPr marL="0" lvl="0" indent="0" algn="l" rtl="0">
              <a:spcBef>
                <a:spcPts val="0"/>
              </a:spcBef>
              <a:spcAft>
                <a:spcPts val="0"/>
              </a:spcAft>
              <a:buClr>
                <a:schemeClr val="dk1"/>
              </a:buClr>
              <a:buSzPts val="1100"/>
              <a:buFont typeface="Arial"/>
              <a:buNone/>
            </a:pPr>
            <a:endParaRPr lang="it-IT" dirty="0">
              <a:solidFill>
                <a:schemeClr val="dk1"/>
              </a:solidFill>
            </a:endParaRPr>
          </a:p>
          <a:p>
            <a:pPr marL="0" lvl="0" indent="0" algn="l" rtl="0">
              <a:spcBef>
                <a:spcPts val="0"/>
              </a:spcBef>
              <a:spcAft>
                <a:spcPts val="0"/>
              </a:spcAft>
              <a:buClr>
                <a:schemeClr val="dk1"/>
              </a:buClr>
              <a:buSzPts val="1100"/>
              <a:buFont typeface="Arial"/>
              <a:buNone/>
            </a:pPr>
            <a:r>
              <a:rPr lang="it-IT" dirty="0">
                <a:solidFill>
                  <a:schemeClr val="dk1"/>
                </a:solidFill>
              </a:rPr>
              <a:t>Rappresenta uno degli argomenti più dibattuti</a:t>
            </a:r>
          </a:p>
          <a:p>
            <a:pPr marL="0" lvl="0" indent="0" algn="l" rtl="0">
              <a:spcBef>
                <a:spcPts val="0"/>
              </a:spcBef>
              <a:spcAft>
                <a:spcPts val="0"/>
              </a:spcAft>
              <a:buClr>
                <a:schemeClr val="dk1"/>
              </a:buClr>
              <a:buSzPts val="1100"/>
              <a:buFont typeface="Arial"/>
              <a:buNone/>
            </a:pPr>
            <a:r>
              <a:rPr lang="it-IT" dirty="0">
                <a:solidFill>
                  <a:schemeClr val="dk1"/>
                </a:solidFill>
              </a:rPr>
              <a:t>nell’ambito delle politiche ambientali locali, nazionali e</a:t>
            </a:r>
          </a:p>
          <a:p>
            <a:pPr marL="0" lvl="0" indent="0" algn="l" rtl="0">
              <a:spcBef>
                <a:spcPts val="0"/>
              </a:spcBef>
              <a:spcAft>
                <a:spcPts val="0"/>
              </a:spcAft>
              <a:buClr>
                <a:schemeClr val="dk1"/>
              </a:buClr>
              <a:buSzPts val="1100"/>
              <a:buFont typeface="Arial"/>
              <a:buNone/>
            </a:pPr>
            <a:r>
              <a:rPr lang="it-IT" dirty="0">
                <a:solidFill>
                  <a:schemeClr val="dk1"/>
                </a:solidFill>
              </a:rPr>
              <a:t>internazionali volte a ridurre l’impatto ambientale</a:t>
            </a:r>
          </a:p>
          <a:p>
            <a:pPr marL="0" lvl="0" indent="0" algn="l" rtl="0">
              <a:spcBef>
                <a:spcPts val="0"/>
              </a:spcBef>
              <a:spcAft>
                <a:spcPts val="0"/>
              </a:spcAft>
              <a:buClr>
                <a:schemeClr val="dk1"/>
              </a:buClr>
              <a:buSzPts val="1100"/>
              <a:buFont typeface="Arial"/>
              <a:buNone/>
            </a:pPr>
            <a:r>
              <a:rPr lang="it-IT" dirty="0">
                <a:solidFill>
                  <a:schemeClr val="dk1"/>
                </a:solidFill>
              </a:rPr>
              <a:t>derivante dalla mobilità delle persone e delle merci</a:t>
            </a:r>
            <a:endParaRPr dirty="0">
              <a:solidFill>
                <a:schemeClr val="dk1"/>
              </a:solidFill>
            </a:endParaRPr>
          </a:p>
        </p:txBody>
      </p:sp>
      <p:pic>
        <p:nvPicPr>
          <p:cNvPr id="167" name="Google Shape;167;p27"/>
          <p:cNvPicPr preferRelativeResize="0">
            <a:picLocks noGrp="1"/>
          </p:cNvPicPr>
          <p:nvPr>
            <p:ph type="pic" idx="2"/>
          </p:nvPr>
        </p:nvPicPr>
        <p:blipFill rotWithShape="1">
          <a:blip r:embed="rId3">
            <a:alphaModFix/>
          </a:blip>
          <a:srcRect l="7558" r="50748"/>
          <a:stretch/>
        </p:blipFill>
        <p:spPr>
          <a:xfrm>
            <a:off x="5636125" y="0"/>
            <a:ext cx="3507876" cy="5143501"/>
          </a:xfrm>
          <a:prstGeom prst="rect">
            <a:avLst/>
          </a:prstGeom>
        </p:spPr>
      </p:pic>
      <p:sp>
        <p:nvSpPr>
          <p:cNvPr id="168" name="Google Shape;168;p27"/>
          <p:cNvSpPr/>
          <p:nvPr/>
        </p:nvSpPr>
        <p:spPr>
          <a:xfrm rot="1605648">
            <a:off x="-1073526" y="3972575"/>
            <a:ext cx="4250724" cy="1714294"/>
          </a:xfrm>
          <a:custGeom>
            <a:avLst/>
            <a:gdLst/>
            <a:ahLst/>
            <a:cxnLst/>
            <a:rect l="l" t="t" r="r" b="b"/>
            <a:pathLst>
              <a:path w="57732" h="23283" extrusionOk="0">
                <a:moveTo>
                  <a:pt x="12593" y="1"/>
                </a:moveTo>
                <a:cubicBezTo>
                  <a:pt x="11784" y="1"/>
                  <a:pt x="11041" y="535"/>
                  <a:pt x="10658" y="1334"/>
                </a:cubicBezTo>
                <a:cubicBezTo>
                  <a:pt x="10389" y="1899"/>
                  <a:pt x="10254" y="2515"/>
                  <a:pt x="10176" y="3127"/>
                </a:cubicBezTo>
                <a:cubicBezTo>
                  <a:pt x="10052" y="4044"/>
                  <a:pt x="10016" y="4977"/>
                  <a:pt x="9943" y="5900"/>
                </a:cubicBezTo>
                <a:cubicBezTo>
                  <a:pt x="9782" y="7921"/>
                  <a:pt x="9627" y="9948"/>
                  <a:pt x="9466" y="11969"/>
                </a:cubicBezTo>
                <a:cubicBezTo>
                  <a:pt x="9311" y="13933"/>
                  <a:pt x="9202" y="15903"/>
                  <a:pt x="8995" y="17862"/>
                </a:cubicBezTo>
                <a:cubicBezTo>
                  <a:pt x="8813" y="19520"/>
                  <a:pt x="8378" y="21308"/>
                  <a:pt x="6927" y="22319"/>
                </a:cubicBezTo>
                <a:cubicBezTo>
                  <a:pt x="6425" y="22671"/>
                  <a:pt x="5827" y="22896"/>
                  <a:pt x="5220" y="22896"/>
                </a:cubicBezTo>
                <a:cubicBezTo>
                  <a:pt x="5030" y="22896"/>
                  <a:pt x="4840" y="22874"/>
                  <a:pt x="4651" y="22827"/>
                </a:cubicBezTo>
                <a:cubicBezTo>
                  <a:pt x="3941" y="22645"/>
                  <a:pt x="3371" y="22158"/>
                  <a:pt x="2951" y="21578"/>
                </a:cubicBezTo>
                <a:cubicBezTo>
                  <a:pt x="2019" y="20272"/>
                  <a:pt x="1853" y="18665"/>
                  <a:pt x="1417" y="17167"/>
                </a:cubicBezTo>
                <a:cubicBezTo>
                  <a:pt x="1194" y="16416"/>
                  <a:pt x="904" y="15690"/>
                  <a:pt x="438" y="15058"/>
                </a:cubicBezTo>
                <a:cubicBezTo>
                  <a:pt x="395" y="14999"/>
                  <a:pt x="335" y="14975"/>
                  <a:pt x="276" y="14975"/>
                </a:cubicBezTo>
                <a:cubicBezTo>
                  <a:pt x="136" y="14975"/>
                  <a:pt x="0" y="15111"/>
                  <a:pt x="106" y="15250"/>
                </a:cubicBezTo>
                <a:lnTo>
                  <a:pt x="106" y="15255"/>
                </a:lnTo>
                <a:cubicBezTo>
                  <a:pt x="1127" y="16644"/>
                  <a:pt x="1226" y="18390"/>
                  <a:pt x="1744" y="19982"/>
                </a:cubicBezTo>
                <a:cubicBezTo>
                  <a:pt x="2169" y="21272"/>
                  <a:pt x="2946" y="22635"/>
                  <a:pt x="4294" y="23122"/>
                </a:cubicBezTo>
                <a:cubicBezTo>
                  <a:pt x="4599" y="23232"/>
                  <a:pt x="4907" y="23282"/>
                  <a:pt x="5213" y="23282"/>
                </a:cubicBezTo>
                <a:cubicBezTo>
                  <a:pt x="6322" y="23282"/>
                  <a:pt x="7392" y="22622"/>
                  <a:pt x="8082" y="21749"/>
                </a:cubicBezTo>
                <a:cubicBezTo>
                  <a:pt x="9145" y="20412"/>
                  <a:pt x="9326" y="18618"/>
                  <a:pt x="9461" y="16970"/>
                </a:cubicBezTo>
                <a:cubicBezTo>
                  <a:pt x="9788" y="12891"/>
                  <a:pt x="10099" y="8818"/>
                  <a:pt x="10420" y="4739"/>
                </a:cubicBezTo>
                <a:cubicBezTo>
                  <a:pt x="10482" y="3936"/>
                  <a:pt x="10513" y="3127"/>
                  <a:pt x="10710" y="2344"/>
                </a:cubicBezTo>
                <a:cubicBezTo>
                  <a:pt x="10871" y="1722"/>
                  <a:pt x="11130" y="1044"/>
                  <a:pt x="11679" y="660"/>
                </a:cubicBezTo>
                <a:cubicBezTo>
                  <a:pt x="11976" y="451"/>
                  <a:pt x="12268" y="361"/>
                  <a:pt x="12550" y="361"/>
                </a:cubicBezTo>
                <a:cubicBezTo>
                  <a:pt x="13620" y="361"/>
                  <a:pt x="14527" y="1659"/>
                  <a:pt x="14872" y="2604"/>
                </a:cubicBezTo>
                <a:cubicBezTo>
                  <a:pt x="15541" y="4407"/>
                  <a:pt x="15623" y="6397"/>
                  <a:pt x="15820" y="8289"/>
                </a:cubicBezTo>
                <a:cubicBezTo>
                  <a:pt x="16002" y="10031"/>
                  <a:pt x="16256" y="11793"/>
                  <a:pt x="16971" y="13410"/>
                </a:cubicBezTo>
                <a:cubicBezTo>
                  <a:pt x="17935" y="15597"/>
                  <a:pt x="20014" y="17395"/>
                  <a:pt x="22346" y="17395"/>
                </a:cubicBezTo>
                <a:cubicBezTo>
                  <a:pt x="22959" y="17395"/>
                  <a:pt x="23590" y="17270"/>
                  <a:pt x="24222" y="16996"/>
                </a:cubicBezTo>
                <a:cubicBezTo>
                  <a:pt x="27155" y="15726"/>
                  <a:pt x="28472" y="12523"/>
                  <a:pt x="30633" y="10378"/>
                </a:cubicBezTo>
                <a:cubicBezTo>
                  <a:pt x="31750" y="9276"/>
                  <a:pt x="33107" y="8488"/>
                  <a:pt x="34688" y="8488"/>
                </a:cubicBezTo>
                <a:cubicBezTo>
                  <a:pt x="34780" y="8488"/>
                  <a:pt x="34872" y="8491"/>
                  <a:pt x="34966" y="8496"/>
                </a:cubicBezTo>
                <a:cubicBezTo>
                  <a:pt x="36749" y="8595"/>
                  <a:pt x="38381" y="9486"/>
                  <a:pt x="40009" y="10129"/>
                </a:cubicBezTo>
                <a:cubicBezTo>
                  <a:pt x="41743" y="10816"/>
                  <a:pt x="43587" y="11147"/>
                  <a:pt x="45430" y="11147"/>
                </a:cubicBezTo>
                <a:cubicBezTo>
                  <a:pt x="49414" y="11147"/>
                  <a:pt x="53395" y="9602"/>
                  <a:pt x="56262" y="6771"/>
                </a:cubicBezTo>
                <a:cubicBezTo>
                  <a:pt x="56754" y="6283"/>
                  <a:pt x="57205" y="5760"/>
                  <a:pt x="57625" y="5205"/>
                </a:cubicBezTo>
                <a:cubicBezTo>
                  <a:pt x="57731" y="5066"/>
                  <a:pt x="57594" y="4927"/>
                  <a:pt x="57451" y="4927"/>
                </a:cubicBezTo>
                <a:cubicBezTo>
                  <a:pt x="57392" y="4927"/>
                  <a:pt x="57332" y="4951"/>
                  <a:pt x="57288" y="5008"/>
                </a:cubicBezTo>
                <a:cubicBezTo>
                  <a:pt x="54532" y="8667"/>
                  <a:pt x="49955" y="10780"/>
                  <a:pt x="45397" y="10780"/>
                </a:cubicBezTo>
                <a:cubicBezTo>
                  <a:pt x="44118" y="10780"/>
                  <a:pt x="42840" y="10614"/>
                  <a:pt x="41605" y="10269"/>
                </a:cubicBezTo>
                <a:cubicBezTo>
                  <a:pt x="39307" y="9625"/>
                  <a:pt x="37000" y="8120"/>
                  <a:pt x="34621" y="8120"/>
                </a:cubicBezTo>
                <a:cubicBezTo>
                  <a:pt x="33861" y="8120"/>
                  <a:pt x="33094" y="8273"/>
                  <a:pt x="32317" y="8657"/>
                </a:cubicBezTo>
                <a:cubicBezTo>
                  <a:pt x="29503" y="10046"/>
                  <a:pt x="28244" y="13218"/>
                  <a:pt x="26041" y="15291"/>
                </a:cubicBezTo>
                <a:cubicBezTo>
                  <a:pt x="25009" y="16261"/>
                  <a:pt x="23725" y="17026"/>
                  <a:pt x="22292" y="17026"/>
                </a:cubicBezTo>
                <a:cubicBezTo>
                  <a:pt x="22162" y="17026"/>
                  <a:pt x="22032" y="17019"/>
                  <a:pt x="21900" y="17007"/>
                </a:cubicBezTo>
                <a:cubicBezTo>
                  <a:pt x="20314" y="16856"/>
                  <a:pt x="18915" y="15804"/>
                  <a:pt x="18028" y="14524"/>
                </a:cubicBezTo>
                <a:cubicBezTo>
                  <a:pt x="15945" y="11513"/>
                  <a:pt x="16370" y="7589"/>
                  <a:pt x="15686" y="4164"/>
                </a:cubicBezTo>
                <a:cubicBezTo>
                  <a:pt x="15406" y="2749"/>
                  <a:pt x="14924" y="1075"/>
                  <a:pt x="13597" y="287"/>
                </a:cubicBezTo>
                <a:cubicBezTo>
                  <a:pt x="13265" y="90"/>
                  <a:pt x="12923" y="1"/>
                  <a:pt x="125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rot="9012884">
            <a:off x="3857266" y="-1510147"/>
            <a:ext cx="2905232" cy="2873300"/>
          </a:xfrm>
          <a:custGeom>
            <a:avLst/>
            <a:gdLst/>
            <a:ahLst/>
            <a:cxnLst/>
            <a:rect l="l" t="t" r="r" b="b"/>
            <a:pathLst>
              <a:path w="36483" h="36082" extrusionOk="0">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29"/>
          <p:cNvSpPr txBox="1">
            <a:spLocks noGrp="1"/>
          </p:cNvSpPr>
          <p:nvPr>
            <p:ph type="title"/>
          </p:nvPr>
        </p:nvSpPr>
        <p:spPr>
          <a:xfrm>
            <a:off x="720000" y="445025"/>
            <a:ext cx="5561854" cy="572700"/>
          </a:xfrm>
          <a:prstGeom prst="rect">
            <a:avLst/>
          </a:prstGeom>
        </p:spPr>
        <p:txBody>
          <a:bodyPr spcFirstLastPara="1" wrap="square" lIns="91425" tIns="91425" rIns="91425" bIns="91425" anchor="t" anchorCtr="0">
            <a:noAutofit/>
          </a:bodyPr>
          <a:lstStyle/>
          <a:p>
            <a:r>
              <a:rPr lang="it-IT" dirty="0"/>
              <a:t>Valore aggiunto</a:t>
            </a:r>
            <a:br>
              <a:rPr lang="it-IT" dirty="0"/>
            </a:br>
            <a:r>
              <a:rPr lang="it-IT" sz="1200" dirty="0"/>
              <a:t>Sono tre le innovative </a:t>
            </a:r>
            <a:r>
              <a:rPr lang="it-IT" sz="1200" dirty="0">
                <a:solidFill>
                  <a:srgbClr val="DAFA72"/>
                </a:solidFill>
              </a:rPr>
              <a:t>fonti di valore </a:t>
            </a:r>
            <a:r>
              <a:rPr lang="it-IT" sz="1200" dirty="0"/>
              <a:t>dei veicoli elettrici: il sistema di trazione elettrico, il sistema di ricarica e le nuove espressioni identitarie</a:t>
            </a:r>
            <a:br>
              <a:rPr lang="it-IT" sz="1200" dirty="0"/>
            </a:br>
            <a:endParaRPr dirty="0"/>
          </a:p>
        </p:txBody>
      </p:sp>
      <p:sp>
        <p:nvSpPr>
          <p:cNvPr id="185" name="Google Shape;185;p29"/>
          <p:cNvSpPr txBox="1">
            <a:spLocks noGrp="1"/>
          </p:cNvSpPr>
          <p:nvPr>
            <p:ph type="subTitle" idx="1"/>
          </p:nvPr>
        </p:nvSpPr>
        <p:spPr>
          <a:xfrm>
            <a:off x="3500927" y="2778350"/>
            <a:ext cx="2724900"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Porta ad un </a:t>
            </a:r>
            <a:r>
              <a:rPr lang="it-IT" dirty="0">
                <a:solidFill>
                  <a:srgbClr val="DAFA72"/>
                </a:solidFill>
              </a:rPr>
              <a:t>senso di indipendenza </a:t>
            </a:r>
            <a:r>
              <a:rPr lang="it-IT" dirty="0"/>
              <a:t>dal petrolio, la soddisfazione di utilizzare una fonte di energia relativamente pulita</a:t>
            </a:r>
            <a:endParaRPr dirty="0"/>
          </a:p>
        </p:txBody>
      </p:sp>
      <p:sp>
        <p:nvSpPr>
          <p:cNvPr id="186" name="Google Shape;186;p29"/>
          <p:cNvSpPr txBox="1">
            <a:spLocks noGrp="1"/>
          </p:cNvSpPr>
          <p:nvPr>
            <p:ph type="subTitle" idx="2"/>
          </p:nvPr>
        </p:nvSpPr>
        <p:spPr>
          <a:xfrm>
            <a:off x="713225" y="2772205"/>
            <a:ext cx="2724900" cy="175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Presenta una maggiore accelerazione e, durante il processo di frenata, può </a:t>
            </a:r>
            <a:r>
              <a:rPr lang="it-IT" dirty="0">
                <a:solidFill>
                  <a:srgbClr val="DAFA72"/>
                </a:solidFill>
              </a:rPr>
              <a:t>rigenerare</a:t>
            </a:r>
            <a:r>
              <a:rPr lang="it-IT" dirty="0"/>
              <a:t> elettricità, consentendo percorrenze maggiori rispetto a quelle preventivate.</a:t>
            </a:r>
            <a:endParaRPr dirty="0"/>
          </a:p>
        </p:txBody>
      </p:sp>
      <p:sp>
        <p:nvSpPr>
          <p:cNvPr id="187" name="Google Shape;187;p29"/>
          <p:cNvSpPr txBox="1">
            <a:spLocks noGrp="1"/>
          </p:cNvSpPr>
          <p:nvPr>
            <p:ph type="subTitle" idx="3"/>
          </p:nvPr>
        </p:nvSpPr>
        <p:spPr>
          <a:xfrm>
            <a:off x="713225" y="2289500"/>
            <a:ext cx="2724900" cy="558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Trazione Elettrica</a:t>
            </a:r>
            <a:endParaRPr dirty="0"/>
          </a:p>
        </p:txBody>
      </p:sp>
      <p:sp>
        <p:nvSpPr>
          <p:cNvPr id="188" name="Google Shape;188;p29"/>
          <p:cNvSpPr/>
          <p:nvPr/>
        </p:nvSpPr>
        <p:spPr>
          <a:xfrm rot="-8100000" flipH="1">
            <a:off x="5726497" y="-154191"/>
            <a:ext cx="4300302" cy="2180115"/>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9"/>
          <p:cNvSpPr/>
          <p:nvPr/>
        </p:nvSpPr>
        <p:spPr>
          <a:xfrm rot="-1111442">
            <a:off x="6774778" y="4130160"/>
            <a:ext cx="3788892" cy="1065982"/>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9"/>
          <p:cNvSpPr/>
          <p:nvPr/>
        </p:nvSpPr>
        <p:spPr>
          <a:xfrm>
            <a:off x="3633121" y="1912605"/>
            <a:ext cx="278031" cy="376895"/>
          </a:xfrm>
          <a:custGeom>
            <a:avLst/>
            <a:gdLst/>
            <a:ahLst/>
            <a:cxnLst/>
            <a:rect l="l" t="t" r="r" b="b"/>
            <a:pathLst>
              <a:path w="10307" h="13972" extrusionOk="0">
                <a:moveTo>
                  <a:pt x="5234" y="3134"/>
                </a:moveTo>
                <a:cubicBezTo>
                  <a:pt x="5174" y="3134"/>
                  <a:pt x="5114" y="3161"/>
                  <a:pt x="5072" y="3213"/>
                </a:cubicBezTo>
                <a:lnTo>
                  <a:pt x="4786" y="3578"/>
                </a:lnTo>
                <a:cubicBezTo>
                  <a:pt x="4703" y="3683"/>
                  <a:pt x="4743" y="3835"/>
                  <a:pt x="4862" y="3889"/>
                </a:cubicBezTo>
                <a:lnTo>
                  <a:pt x="5036" y="3965"/>
                </a:lnTo>
                <a:lnTo>
                  <a:pt x="4913" y="4125"/>
                </a:lnTo>
                <a:cubicBezTo>
                  <a:pt x="4841" y="4211"/>
                  <a:pt x="4859" y="4342"/>
                  <a:pt x="4946" y="4410"/>
                </a:cubicBezTo>
                <a:cubicBezTo>
                  <a:pt x="4983" y="4440"/>
                  <a:pt x="5027" y="4454"/>
                  <a:pt x="5072" y="4454"/>
                </a:cubicBezTo>
                <a:cubicBezTo>
                  <a:pt x="5132" y="4454"/>
                  <a:pt x="5192" y="4428"/>
                  <a:pt x="5231" y="4378"/>
                </a:cubicBezTo>
                <a:lnTo>
                  <a:pt x="5510" y="4023"/>
                </a:lnTo>
                <a:cubicBezTo>
                  <a:pt x="5524" y="4009"/>
                  <a:pt x="5539" y="3991"/>
                  <a:pt x="5546" y="3969"/>
                </a:cubicBezTo>
                <a:cubicBezTo>
                  <a:pt x="5593" y="3864"/>
                  <a:pt x="5546" y="3745"/>
                  <a:pt x="5441" y="3698"/>
                </a:cubicBezTo>
                <a:lnTo>
                  <a:pt x="5268" y="3622"/>
                </a:lnTo>
                <a:lnTo>
                  <a:pt x="5394" y="3466"/>
                </a:lnTo>
                <a:cubicBezTo>
                  <a:pt x="5463" y="3376"/>
                  <a:pt x="5448" y="3249"/>
                  <a:pt x="5358" y="3177"/>
                </a:cubicBezTo>
                <a:cubicBezTo>
                  <a:pt x="5321" y="3148"/>
                  <a:pt x="5278" y="3134"/>
                  <a:pt x="5234" y="3134"/>
                </a:cubicBezTo>
                <a:close/>
                <a:moveTo>
                  <a:pt x="6780" y="1911"/>
                </a:moveTo>
                <a:lnTo>
                  <a:pt x="6780" y="2247"/>
                </a:lnTo>
                <a:lnTo>
                  <a:pt x="6620" y="2435"/>
                </a:lnTo>
                <a:lnTo>
                  <a:pt x="5615" y="2435"/>
                </a:lnTo>
                <a:cubicBezTo>
                  <a:pt x="5503" y="2435"/>
                  <a:pt x="5412" y="2526"/>
                  <a:pt x="5412" y="2638"/>
                </a:cubicBezTo>
                <a:cubicBezTo>
                  <a:pt x="5412" y="2750"/>
                  <a:pt x="5503" y="2844"/>
                  <a:pt x="5615" y="2844"/>
                </a:cubicBezTo>
                <a:lnTo>
                  <a:pt x="6505" y="2844"/>
                </a:lnTo>
                <a:lnTo>
                  <a:pt x="6505" y="3535"/>
                </a:lnTo>
                <a:cubicBezTo>
                  <a:pt x="6505" y="3803"/>
                  <a:pt x="6429" y="4052"/>
                  <a:pt x="6291" y="4262"/>
                </a:cubicBezTo>
                <a:cubicBezTo>
                  <a:pt x="6161" y="4468"/>
                  <a:pt x="5973" y="4635"/>
                  <a:pt x="5756" y="4743"/>
                </a:cubicBezTo>
                <a:lnTo>
                  <a:pt x="4551" y="4743"/>
                </a:lnTo>
                <a:cubicBezTo>
                  <a:pt x="4331" y="4635"/>
                  <a:pt x="4146" y="4465"/>
                  <a:pt x="4012" y="4262"/>
                </a:cubicBezTo>
                <a:cubicBezTo>
                  <a:pt x="3878" y="4052"/>
                  <a:pt x="3799" y="3803"/>
                  <a:pt x="3799" y="3535"/>
                </a:cubicBezTo>
                <a:lnTo>
                  <a:pt x="3799" y="2844"/>
                </a:lnTo>
                <a:lnTo>
                  <a:pt x="4689" y="2844"/>
                </a:lnTo>
                <a:cubicBezTo>
                  <a:pt x="4801" y="2844"/>
                  <a:pt x="4895" y="2750"/>
                  <a:pt x="4895" y="2638"/>
                </a:cubicBezTo>
                <a:cubicBezTo>
                  <a:pt x="4895" y="2526"/>
                  <a:pt x="4801" y="2435"/>
                  <a:pt x="4689" y="2435"/>
                </a:cubicBezTo>
                <a:lnTo>
                  <a:pt x="3687" y="2435"/>
                </a:lnTo>
                <a:lnTo>
                  <a:pt x="3524" y="2247"/>
                </a:lnTo>
                <a:lnTo>
                  <a:pt x="3524" y="1911"/>
                </a:lnTo>
                <a:close/>
                <a:moveTo>
                  <a:pt x="5597" y="5156"/>
                </a:moveTo>
                <a:lnTo>
                  <a:pt x="5597" y="5557"/>
                </a:lnTo>
                <a:cubicBezTo>
                  <a:pt x="5597" y="5564"/>
                  <a:pt x="5590" y="5572"/>
                  <a:pt x="5586" y="5572"/>
                </a:cubicBezTo>
                <a:lnTo>
                  <a:pt x="4721" y="5572"/>
                </a:lnTo>
                <a:cubicBezTo>
                  <a:pt x="4714" y="5572"/>
                  <a:pt x="4707" y="5564"/>
                  <a:pt x="4707" y="5557"/>
                </a:cubicBezTo>
                <a:lnTo>
                  <a:pt x="4707" y="5156"/>
                </a:lnTo>
                <a:close/>
                <a:moveTo>
                  <a:pt x="4171" y="1"/>
                </a:moveTo>
                <a:cubicBezTo>
                  <a:pt x="4059" y="1"/>
                  <a:pt x="3965" y="95"/>
                  <a:pt x="3965" y="207"/>
                </a:cubicBezTo>
                <a:lnTo>
                  <a:pt x="3965" y="1502"/>
                </a:lnTo>
                <a:lnTo>
                  <a:pt x="3318" y="1502"/>
                </a:lnTo>
                <a:cubicBezTo>
                  <a:pt x="3206" y="1502"/>
                  <a:pt x="3115" y="1592"/>
                  <a:pt x="3115" y="1708"/>
                </a:cubicBezTo>
                <a:lnTo>
                  <a:pt x="3115" y="2323"/>
                </a:lnTo>
                <a:cubicBezTo>
                  <a:pt x="3115" y="2381"/>
                  <a:pt x="3137" y="2435"/>
                  <a:pt x="3177" y="2471"/>
                </a:cubicBezTo>
                <a:lnTo>
                  <a:pt x="3390" y="2714"/>
                </a:lnTo>
                <a:lnTo>
                  <a:pt x="3390" y="3535"/>
                </a:lnTo>
                <a:cubicBezTo>
                  <a:pt x="3390" y="3882"/>
                  <a:pt x="3491" y="4208"/>
                  <a:pt x="3669" y="4483"/>
                </a:cubicBezTo>
                <a:cubicBezTo>
                  <a:pt x="3828" y="4729"/>
                  <a:pt x="4045" y="4931"/>
                  <a:pt x="4298" y="5072"/>
                </a:cubicBezTo>
                <a:lnTo>
                  <a:pt x="4298" y="5557"/>
                </a:lnTo>
                <a:cubicBezTo>
                  <a:pt x="4298" y="5789"/>
                  <a:pt x="4490" y="5980"/>
                  <a:pt x="4721" y="5980"/>
                </a:cubicBezTo>
                <a:lnTo>
                  <a:pt x="4949" y="5980"/>
                </a:lnTo>
                <a:lnTo>
                  <a:pt x="4949" y="8187"/>
                </a:lnTo>
                <a:cubicBezTo>
                  <a:pt x="4783" y="8006"/>
                  <a:pt x="4602" y="7840"/>
                  <a:pt x="4414" y="7695"/>
                </a:cubicBezTo>
                <a:cubicBezTo>
                  <a:pt x="4548" y="7286"/>
                  <a:pt x="4461" y="6791"/>
                  <a:pt x="4255" y="6425"/>
                </a:cubicBezTo>
                <a:cubicBezTo>
                  <a:pt x="3813" y="5622"/>
                  <a:pt x="3075" y="5524"/>
                  <a:pt x="2283" y="5383"/>
                </a:cubicBezTo>
                <a:cubicBezTo>
                  <a:pt x="1639" y="5268"/>
                  <a:pt x="1191" y="5188"/>
                  <a:pt x="800" y="4768"/>
                </a:cubicBezTo>
                <a:cubicBezTo>
                  <a:pt x="760" y="4725"/>
                  <a:pt x="706" y="4703"/>
                  <a:pt x="651" y="4703"/>
                </a:cubicBezTo>
                <a:cubicBezTo>
                  <a:pt x="601" y="4703"/>
                  <a:pt x="550" y="4721"/>
                  <a:pt x="511" y="4758"/>
                </a:cubicBezTo>
                <a:cubicBezTo>
                  <a:pt x="478" y="4787"/>
                  <a:pt x="460" y="4823"/>
                  <a:pt x="449" y="4866"/>
                </a:cubicBezTo>
                <a:cubicBezTo>
                  <a:pt x="417" y="5004"/>
                  <a:pt x="1" y="6733"/>
                  <a:pt x="988" y="7767"/>
                </a:cubicBezTo>
                <a:cubicBezTo>
                  <a:pt x="1029" y="7808"/>
                  <a:pt x="1082" y="7829"/>
                  <a:pt x="1135" y="7829"/>
                </a:cubicBezTo>
                <a:cubicBezTo>
                  <a:pt x="1186" y="7829"/>
                  <a:pt x="1237" y="7810"/>
                  <a:pt x="1278" y="7771"/>
                </a:cubicBezTo>
                <a:cubicBezTo>
                  <a:pt x="1357" y="7695"/>
                  <a:pt x="1361" y="7565"/>
                  <a:pt x="1285" y="7485"/>
                </a:cubicBezTo>
                <a:cubicBezTo>
                  <a:pt x="659" y="6834"/>
                  <a:pt x="706" y="5825"/>
                  <a:pt x="782" y="5300"/>
                </a:cubicBezTo>
                <a:lnTo>
                  <a:pt x="782" y="5300"/>
                </a:lnTo>
                <a:cubicBezTo>
                  <a:pt x="1187" y="5600"/>
                  <a:pt x="1628" y="5680"/>
                  <a:pt x="2211" y="5785"/>
                </a:cubicBezTo>
                <a:cubicBezTo>
                  <a:pt x="2866" y="5901"/>
                  <a:pt x="3535" y="5966"/>
                  <a:pt x="3900" y="6621"/>
                </a:cubicBezTo>
                <a:cubicBezTo>
                  <a:pt x="4049" y="6892"/>
                  <a:pt x="4096" y="7188"/>
                  <a:pt x="4056" y="7438"/>
                </a:cubicBezTo>
                <a:cubicBezTo>
                  <a:pt x="3875" y="7322"/>
                  <a:pt x="3694" y="7221"/>
                  <a:pt x="3513" y="7131"/>
                </a:cubicBezTo>
                <a:lnTo>
                  <a:pt x="3434" y="6639"/>
                </a:lnTo>
                <a:cubicBezTo>
                  <a:pt x="3417" y="6538"/>
                  <a:pt x="3331" y="6466"/>
                  <a:pt x="3231" y="6466"/>
                </a:cubicBezTo>
                <a:cubicBezTo>
                  <a:pt x="3221" y="6466"/>
                  <a:pt x="3210" y="6467"/>
                  <a:pt x="3198" y="6469"/>
                </a:cubicBezTo>
                <a:cubicBezTo>
                  <a:pt x="3090" y="6487"/>
                  <a:pt x="3014" y="6592"/>
                  <a:pt x="3032" y="6704"/>
                </a:cubicBezTo>
                <a:lnTo>
                  <a:pt x="3068" y="6921"/>
                </a:lnTo>
                <a:cubicBezTo>
                  <a:pt x="2945" y="6870"/>
                  <a:pt x="2829" y="6823"/>
                  <a:pt x="2717" y="6787"/>
                </a:cubicBezTo>
                <a:lnTo>
                  <a:pt x="2641" y="6309"/>
                </a:lnTo>
                <a:cubicBezTo>
                  <a:pt x="2625" y="6209"/>
                  <a:pt x="2539" y="6140"/>
                  <a:pt x="2441" y="6140"/>
                </a:cubicBezTo>
                <a:cubicBezTo>
                  <a:pt x="2429" y="6140"/>
                  <a:pt x="2418" y="6141"/>
                  <a:pt x="2406" y="6143"/>
                </a:cubicBezTo>
                <a:cubicBezTo>
                  <a:pt x="2294" y="6161"/>
                  <a:pt x="2222" y="6266"/>
                  <a:pt x="2240" y="6375"/>
                </a:cubicBezTo>
                <a:lnTo>
                  <a:pt x="2283" y="6642"/>
                </a:lnTo>
                <a:cubicBezTo>
                  <a:pt x="2030" y="6566"/>
                  <a:pt x="1867" y="6534"/>
                  <a:pt x="1867" y="6534"/>
                </a:cubicBezTo>
                <a:cubicBezTo>
                  <a:pt x="1854" y="6531"/>
                  <a:pt x="1840" y="6530"/>
                  <a:pt x="1827" y="6530"/>
                </a:cubicBezTo>
                <a:cubicBezTo>
                  <a:pt x="1730" y="6530"/>
                  <a:pt x="1644" y="6598"/>
                  <a:pt x="1625" y="6697"/>
                </a:cubicBezTo>
                <a:cubicBezTo>
                  <a:pt x="1603" y="6805"/>
                  <a:pt x="1675" y="6914"/>
                  <a:pt x="1788" y="6935"/>
                </a:cubicBezTo>
                <a:cubicBezTo>
                  <a:pt x="1788" y="6935"/>
                  <a:pt x="1914" y="6961"/>
                  <a:pt x="2120" y="7018"/>
                </a:cubicBezTo>
                <a:lnTo>
                  <a:pt x="1979" y="7138"/>
                </a:lnTo>
                <a:cubicBezTo>
                  <a:pt x="1893" y="7210"/>
                  <a:pt x="1882" y="7340"/>
                  <a:pt x="1954" y="7427"/>
                </a:cubicBezTo>
                <a:cubicBezTo>
                  <a:pt x="1994" y="7476"/>
                  <a:pt x="2051" y="7500"/>
                  <a:pt x="2109" y="7500"/>
                </a:cubicBezTo>
                <a:cubicBezTo>
                  <a:pt x="2155" y="7500"/>
                  <a:pt x="2201" y="7485"/>
                  <a:pt x="2240" y="7453"/>
                </a:cubicBezTo>
                <a:lnTo>
                  <a:pt x="2580" y="7167"/>
                </a:lnTo>
                <a:cubicBezTo>
                  <a:pt x="2699" y="7210"/>
                  <a:pt x="2822" y="7257"/>
                  <a:pt x="2952" y="7311"/>
                </a:cubicBezTo>
                <a:lnTo>
                  <a:pt x="2772" y="7467"/>
                </a:lnTo>
                <a:cubicBezTo>
                  <a:pt x="2685" y="7539"/>
                  <a:pt x="2674" y="7666"/>
                  <a:pt x="2746" y="7753"/>
                </a:cubicBezTo>
                <a:cubicBezTo>
                  <a:pt x="2787" y="7801"/>
                  <a:pt x="2845" y="7826"/>
                  <a:pt x="2903" y="7826"/>
                </a:cubicBezTo>
                <a:cubicBezTo>
                  <a:pt x="2950" y="7826"/>
                  <a:pt x="2997" y="7810"/>
                  <a:pt x="3036" y="7778"/>
                </a:cubicBezTo>
                <a:lnTo>
                  <a:pt x="3361" y="7503"/>
                </a:lnTo>
                <a:cubicBezTo>
                  <a:pt x="3535" y="7594"/>
                  <a:pt x="3708" y="7695"/>
                  <a:pt x="3882" y="7807"/>
                </a:cubicBezTo>
                <a:cubicBezTo>
                  <a:pt x="3781" y="7919"/>
                  <a:pt x="3636" y="8017"/>
                  <a:pt x="3455" y="8086"/>
                </a:cubicBezTo>
                <a:cubicBezTo>
                  <a:pt x="3302" y="8142"/>
                  <a:pt x="3124" y="8175"/>
                  <a:pt x="2927" y="8175"/>
                </a:cubicBezTo>
                <a:cubicBezTo>
                  <a:pt x="2755" y="8175"/>
                  <a:pt x="2568" y="8150"/>
                  <a:pt x="2370" y="8093"/>
                </a:cubicBezTo>
                <a:cubicBezTo>
                  <a:pt x="2243" y="8057"/>
                  <a:pt x="2117" y="8013"/>
                  <a:pt x="1990" y="7952"/>
                </a:cubicBezTo>
                <a:cubicBezTo>
                  <a:pt x="1962" y="7939"/>
                  <a:pt x="1934" y="7933"/>
                  <a:pt x="1905" y="7933"/>
                </a:cubicBezTo>
                <a:cubicBezTo>
                  <a:pt x="1827" y="7933"/>
                  <a:pt x="1753" y="7979"/>
                  <a:pt x="1719" y="8053"/>
                </a:cubicBezTo>
                <a:cubicBezTo>
                  <a:pt x="1672" y="8158"/>
                  <a:pt x="1715" y="8277"/>
                  <a:pt x="1820" y="8324"/>
                </a:cubicBezTo>
                <a:cubicBezTo>
                  <a:pt x="1972" y="8393"/>
                  <a:pt x="2117" y="8447"/>
                  <a:pt x="2258" y="8487"/>
                </a:cubicBezTo>
                <a:cubicBezTo>
                  <a:pt x="2494" y="8555"/>
                  <a:pt x="2717" y="8585"/>
                  <a:pt x="2925" y="8585"/>
                </a:cubicBezTo>
                <a:cubicBezTo>
                  <a:pt x="3174" y="8585"/>
                  <a:pt x="3399" y="8542"/>
                  <a:pt x="3596" y="8469"/>
                </a:cubicBezTo>
                <a:cubicBezTo>
                  <a:pt x="3853" y="8375"/>
                  <a:pt x="4063" y="8223"/>
                  <a:pt x="4211" y="8049"/>
                </a:cubicBezTo>
                <a:cubicBezTo>
                  <a:pt x="4490" y="8274"/>
                  <a:pt x="4747" y="8538"/>
                  <a:pt x="4949" y="8849"/>
                </a:cubicBezTo>
                <a:lnTo>
                  <a:pt x="4949" y="12369"/>
                </a:lnTo>
                <a:cubicBezTo>
                  <a:pt x="4783" y="12184"/>
                  <a:pt x="4602" y="12021"/>
                  <a:pt x="4414" y="11873"/>
                </a:cubicBezTo>
                <a:cubicBezTo>
                  <a:pt x="4548" y="11468"/>
                  <a:pt x="4461" y="10969"/>
                  <a:pt x="4258" y="10603"/>
                </a:cubicBezTo>
                <a:cubicBezTo>
                  <a:pt x="3813" y="9804"/>
                  <a:pt x="3079" y="9703"/>
                  <a:pt x="2283" y="9561"/>
                </a:cubicBezTo>
                <a:cubicBezTo>
                  <a:pt x="1643" y="9449"/>
                  <a:pt x="1194" y="9366"/>
                  <a:pt x="800" y="8947"/>
                </a:cubicBezTo>
                <a:cubicBezTo>
                  <a:pt x="760" y="8903"/>
                  <a:pt x="706" y="8881"/>
                  <a:pt x="651" y="8881"/>
                </a:cubicBezTo>
                <a:cubicBezTo>
                  <a:pt x="602" y="8881"/>
                  <a:pt x="552" y="8899"/>
                  <a:pt x="514" y="8936"/>
                </a:cubicBezTo>
                <a:cubicBezTo>
                  <a:pt x="482" y="8968"/>
                  <a:pt x="460" y="9004"/>
                  <a:pt x="453" y="9044"/>
                </a:cubicBezTo>
                <a:cubicBezTo>
                  <a:pt x="417" y="9182"/>
                  <a:pt x="1" y="10911"/>
                  <a:pt x="992" y="11945"/>
                </a:cubicBezTo>
                <a:cubicBezTo>
                  <a:pt x="1031" y="11988"/>
                  <a:pt x="1084" y="12009"/>
                  <a:pt x="1137" y="12009"/>
                </a:cubicBezTo>
                <a:cubicBezTo>
                  <a:pt x="1188" y="12009"/>
                  <a:pt x="1239" y="11990"/>
                  <a:pt x="1278" y="11953"/>
                </a:cubicBezTo>
                <a:cubicBezTo>
                  <a:pt x="1361" y="11877"/>
                  <a:pt x="1361" y="11746"/>
                  <a:pt x="1285" y="11663"/>
                </a:cubicBezTo>
                <a:cubicBezTo>
                  <a:pt x="663" y="11012"/>
                  <a:pt x="706" y="10003"/>
                  <a:pt x="782" y="9478"/>
                </a:cubicBezTo>
                <a:lnTo>
                  <a:pt x="782" y="9478"/>
                </a:lnTo>
                <a:cubicBezTo>
                  <a:pt x="1187" y="9782"/>
                  <a:pt x="1628" y="9862"/>
                  <a:pt x="2214" y="9967"/>
                </a:cubicBezTo>
                <a:cubicBezTo>
                  <a:pt x="2869" y="10082"/>
                  <a:pt x="3535" y="10144"/>
                  <a:pt x="3900" y="10802"/>
                </a:cubicBezTo>
                <a:cubicBezTo>
                  <a:pt x="4049" y="11070"/>
                  <a:pt x="4096" y="11367"/>
                  <a:pt x="4056" y="11620"/>
                </a:cubicBezTo>
                <a:cubicBezTo>
                  <a:pt x="3878" y="11504"/>
                  <a:pt x="3694" y="11399"/>
                  <a:pt x="3517" y="11309"/>
                </a:cubicBezTo>
                <a:lnTo>
                  <a:pt x="3437" y="10817"/>
                </a:lnTo>
                <a:cubicBezTo>
                  <a:pt x="3421" y="10719"/>
                  <a:pt x="3334" y="10648"/>
                  <a:pt x="3235" y="10648"/>
                </a:cubicBezTo>
                <a:cubicBezTo>
                  <a:pt x="3224" y="10648"/>
                  <a:pt x="3213" y="10649"/>
                  <a:pt x="3202" y="10650"/>
                </a:cubicBezTo>
                <a:cubicBezTo>
                  <a:pt x="3090" y="10668"/>
                  <a:pt x="3014" y="10773"/>
                  <a:pt x="3032" y="10882"/>
                </a:cubicBezTo>
                <a:lnTo>
                  <a:pt x="3068" y="11103"/>
                </a:lnTo>
                <a:cubicBezTo>
                  <a:pt x="2949" y="11052"/>
                  <a:pt x="2829" y="11005"/>
                  <a:pt x="2721" y="10965"/>
                </a:cubicBezTo>
                <a:lnTo>
                  <a:pt x="2641" y="10491"/>
                </a:lnTo>
                <a:cubicBezTo>
                  <a:pt x="2625" y="10390"/>
                  <a:pt x="2538" y="10318"/>
                  <a:pt x="2442" y="10318"/>
                </a:cubicBezTo>
                <a:cubicBezTo>
                  <a:pt x="2431" y="10318"/>
                  <a:pt x="2421" y="10319"/>
                  <a:pt x="2410" y="10321"/>
                </a:cubicBezTo>
                <a:cubicBezTo>
                  <a:pt x="2298" y="10339"/>
                  <a:pt x="2222" y="10444"/>
                  <a:pt x="2240" y="10556"/>
                </a:cubicBezTo>
                <a:lnTo>
                  <a:pt x="2283" y="10824"/>
                </a:lnTo>
                <a:cubicBezTo>
                  <a:pt x="2030" y="10748"/>
                  <a:pt x="1867" y="10719"/>
                  <a:pt x="1867" y="10715"/>
                </a:cubicBezTo>
                <a:cubicBezTo>
                  <a:pt x="1854" y="10713"/>
                  <a:pt x="1840" y="10712"/>
                  <a:pt x="1827" y="10712"/>
                </a:cubicBezTo>
                <a:cubicBezTo>
                  <a:pt x="1730" y="10712"/>
                  <a:pt x="1644" y="10779"/>
                  <a:pt x="1625" y="10878"/>
                </a:cubicBezTo>
                <a:cubicBezTo>
                  <a:pt x="1603" y="10987"/>
                  <a:pt x="1675" y="11095"/>
                  <a:pt x="1788" y="11117"/>
                </a:cubicBezTo>
                <a:cubicBezTo>
                  <a:pt x="1788" y="11121"/>
                  <a:pt x="1914" y="11142"/>
                  <a:pt x="2120" y="11200"/>
                </a:cubicBezTo>
                <a:lnTo>
                  <a:pt x="1979" y="11320"/>
                </a:lnTo>
                <a:cubicBezTo>
                  <a:pt x="1893" y="11392"/>
                  <a:pt x="1882" y="11522"/>
                  <a:pt x="1954" y="11609"/>
                </a:cubicBezTo>
                <a:cubicBezTo>
                  <a:pt x="1994" y="11657"/>
                  <a:pt x="2051" y="11682"/>
                  <a:pt x="2109" y="11682"/>
                </a:cubicBezTo>
                <a:cubicBezTo>
                  <a:pt x="2155" y="11682"/>
                  <a:pt x="2201" y="11666"/>
                  <a:pt x="2240" y="11634"/>
                </a:cubicBezTo>
                <a:lnTo>
                  <a:pt x="2580" y="11348"/>
                </a:lnTo>
                <a:cubicBezTo>
                  <a:pt x="2699" y="11388"/>
                  <a:pt x="2822" y="11439"/>
                  <a:pt x="2952" y="11493"/>
                </a:cubicBezTo>
                <a:lnTo>
                  <a:pt x="2772" y="11649"/>
                </a:lnTo>
                <a:cubicBezTo>
                  <a:pt x="2685" y="11717"/>
                  <a:pt x="2674" y="11848"/>
                  <a:pt x="2746" y="11935"/>
                </a:cubicBezTo>
                <a:cubicBezTo>
                  <a:pt x="2787" y="11983"/>
                  <a:pt x="2845" y="12008"/>
                  <a:pt x="2903" y="12008"/>
                </a:cubicBezTo>
                <a:cubicBezTo>
                  <a:pt x="2950" y="12008"/>
                  <a:pt x="2997" y="11992"/>
                  <a:pt x="3036" y="11960"/>
                </a:cubicBezTo>
                <a:lnTo>
                  <a:pt x="3361" y="11685"/>
                </a:lnTo>
                <a:cubicBezTo>
                  <a:pt x="3535" y="11775"/>
                  <a:pt x="3708" y="11877"/>
                  <a:pt x="3882" y="11989"/>
                </a:cubicBezTo>
                <a:cubicBezTo>
                  <a:pt x="3777" y="12101"/>
                  <a:pt x="3633" y="12199"/>
                  <a:pt x="3455" y="12267"/>
                </a:cubicBezTo>
                <a:cubicBezTo>
                  <a:pt x="3300" y="12323"/>
                  <a:pt x="3122" y="12357"/>
                  <a:pt x="2923" y="12357"/>
                </a:cubicBezTo>
                <a:cubicBezTo>
                  <a:pt x="2751" y="12357"/>
                  <a:pt x="2565" y="12332"/>
                  <a:pt x="2366" y="12275"/>
                </a:cubicBezTo>
                <a:cubicBezTo>
                  <a:pt x="2243" y="12238"/>
                  <a:pt x="2117" y="12191"/>
                  <a:pt x="1987" y="12133"/>
                </a:cubicBezTo>
                <a:cubicBezTo>
                  <a:pt x="1959" y="12121"/>
                  <a:pt x="1930" y="12115"/>
                  <a:pt x="1902" y="12115"/>
                </a:cubicBezTo>
                <a:cubicBezTo>
                  <a:pt x="1826" y="12115"/>
                  <a:pt x="1753" y="12158"/>
                  <a:pt x="1719" y="12235"/>
                </a:cubicBezTo>
                <a:cubicBezTo>
                  <a:pt x="1672" y="12336"/>
                  <a:pt x="1715" y="12459"/>
                  <a:pt x="1820" y="12506"/>
                </a:cubicBezTo>
                <a:cubicBezTo>
                  <a:pt x="1968" y="12575"/>
                  <a:pt x="2117" y="12629"/>
                  <a:pt x="2254" y="12669"/>
                </a:cubicBezTo>
                <a:cubicBezTo>
                  <a:pt x="2492" y="12736"/>
                  <a:pt x="2716" y="12766"/>
                  <a:pt x="2924" y="12766"/>
                </a:cubicBezTo>
                <a:cubicBezTo>
                  <a:pt x="3173" y="12766"/>
                  <a:pt x="3398" y="12724"/>
                  <a:pt x="3593" y="12651"/>
                </a:cubicBezTo>
                <a:cubicBezTo>
                  <a:pt x="3853" y="12553"/>
                  <a:pt x="4063" y="12405"/>
                  <a:pt x="4211" y="12231"/>
                </a:cubicBezTo>
                <a:cubicBezTo>
                  <a:pt x="4490" y="12455"/>
                  <a:pt x="4747" y="12719"/>
                  <a:pt x="4949" y="13031"/>
                </a:cubicBezTo>
                <a:lnTo>
                  <a:pt x="4949" y="13765"/>
                </a:lnTo>
                <a:cubicBezTo>
                  <a:pt x="4949" y="13881"/>
                  <a:pt x="5040" y="13971"/>
                  <a:pt x="5152" y="13971"/>
                </a:cubicBezTo>
                <a:cubicBezTo>
                  <a:pt x="5268" y="13971"/>
                  <a:pt x="5358" y="13881"/>
                  <a:pt x="5358" y="13765"/>
                </a:cubicBezTo>
                <a:lnTo>
                  <a:pt x="5358" y="10864"/>
                </a:lnTo>
                <a:cubicBezTo>
                  <a:pt x="5561" y="10553"/>
                  <a:pt x="5817" y="10285"/>
                  <a:pt x="6096" y="10064"/>
                </a:cubicBezTo>
                <a:cubicBezTo>
                  <a:pt x="6244" y="10238"/>
                  <a:pt x="6454" y="10386"/>
                  <a:pt x="6711" y="10484"/>
                </a:cubicBezTo>
                <a:cubicBezTo>
                  <a:pt x="6908" y="10555"/>
                  <a:pt x="7135" y="10597"/>
                  <a:pt x="7384" y="10597"/>
                </a:cubicBezTo>
                <a:cubicBezTo>
                  <a:pt x="7591" y="10597"/>
                  <a:pt x="7814" y="10568"/>
                  <a:pt x="8049" y="10502"/>
                </a:cubicBezTo>
                <a:cubicBezTo>
                  <a:pt x="8190" y="10462"/>
                  <a:pt x="8335" y="10408"/>
                  <a:pt x="8487" y="10336"/>
                </a:cubicBezTo>
                <a:cubicBezTo>
                  <a:pt x="8588" y="10292"/>
                  <a:pt x="8635" y="10169"/>
                  <a:pt x="8588" y="10068"/>
                </a:cubicBezTo>
                <a:cubicBezTo>
                  <a:pt x="8554" y="9993"/>
                  <a:pt x="8480" y="9948"/>
                  <a:pt x="8402" y="9948"/>
                </a:cubicBezTo>
                <a:cubicBezTo>
                  <a:pt x="8374" y="9948"/>
                  <a:pt x="8345" y="9954"/>
                  <a:pt x="8317" y="9967"/>
                </a:cubicBezTo>
                <a:cubicBezTo>
                  <a:pt x="8190" y="10025"/>
                  <a:pt x="8064" y="10072"/>
                  <a:pt x="7937" y="10108"/>
                </a:cubicBezTo>
                <a:cubicBezTo>
                  <a:pt x="7739" y="10163"/>
                  <a:pt x="7553" y="10188"/>
                  <a:pt x="7382" y="10188"/>
                </a:cubicBezTo>
                <a:cubicBezTo>
                  <a:pt x="7185" y="10188"/>
                  <a:pt x="7007" y="10155"/>
                  <a:pt x="6852" y="10097"/>
                </a:cubicBezTo>
                <a:cubicBezTo>
                  <a:pt x="6671" y="10032"/>
                  <a:pt x="6526" y="9934"/>
                  <a:pt x="6425" y="9822"/>
                </a:cubicBezTo>
                <a:cubicBezTo>
                  <a:pt x="6599" y="9706"/>
                  <a:pt x="6772" y="9605"/>
                  <a:pt x="6946" y="9518"/>
                </a:cubicBezTo>
                <a:lnTo>
                  <a:pt x="7272" y="9793"/>
                </a:lnTo>
                <a:cubicBezTo>
                  <a:pt x="7310" y="9825"/>
                  <a:pt x="7357" y="9841"/>
                  <a:pt x="7404" y="9841"/>
                </a:cubicBezTo>
                <a:cubicBezTo>
                  <a:pt x="7463" y="9841"/>
                  <a:pt x="7521" y="9816"/>
                  <a:pt x="7561" y="9768"/>
                </a:cubicBezTo>
                <a:cubicBezTo>
                  <a:pt x="7633" y="9681"/>
                  <a:pt x="7623" y="9551"/>
                  <a:pt x="7536" y="9478"/>
                </a:cubicBezTo>
                <a:lnTo>
                  <a:pt x="7351" y="9326"/>
                </a:lnTo>
                <a:cubicBezTo>
                  <a:pt x="7481" y="9272"/>
                  <a:pt x="7608" y="9221"/>
                  <a:pt x="7724" y="9182"/>
                </a:cubicBezTo>
                <a:lnTo>
                  <a:pt x="8064" y="9467"/>
                </a:lnTo>
                <a:cubicBezTo>
                  <a:pt x="8102" y="9499"/>
                  <a:pt x="8148" y="9514"/>
                  <a:pt x="8194" y="9514"/>
                </a:cubicBezTo>
                <a:cubicBezTo>
                  <a:pt x="8253" y="9514"/>
                  <a:pt x="8312" y="9489"/>
                  <a:pt x="8353" y="9442"/>
                </a:cubicBezTo>
                <a:cubicBezTo>
                  <a:pt x="8426" y="9355"/>
                  <a:pt x="8415" y="9225"/>
                  <a:pt x="8328" y="9153"/>
                </a:cubicBezTo>
                <a:lnTo>
                  <a:pt x="8183" y="9033"/>
                </a:lnTo>
                <a:cubicBezTo>
                  <a:pt x="8389" y="8975"/>
                  <a:pt x="8520" y="8950"/>
                  <a:pt x="8520" y="8950"/>
                </a:cubicBezTo>
                <a:cubicBezTo>
                  <a:pt x="8632" y="8928"/>
                  <a:pt x="8704" y="8820"/>
                  <a:pt x="8682" y="8708"/>
                </a:cubicBezTo>
                <a:cubicBezTo>
                  <a:pt x="8660" y="8612"/>
                  <a:pt x="8576" y="8545"/>
                  <a:pt x="8480" y="8545"/>
                </a:cubicBezTo>
                <a:cubicBezTo>
                  <a:pt x="8467" y="8545"/>
                  <a:pt x="8453" y="8546"/>
                  <a:pt x="8440" y="8549"/>
                </a:cubicBezTo>
                <a:cubicBezTo>
                  <a:pt x="8440" y="8549"/>
                  <a:pt x="8277" y="8581"/>
                  <a:pt x="8024" y="8654"/>
                </a:cubicBezTo>
                <a:lnTo>
                  <a:pt x="8067" y="8389"/>
                </a:lnTo>
                <a:cubicBezTo>
                  <a:pt x="8086" y="8277"/>
                  <a:pt x="8010" y="8172"/>
                  <a:pt x="7897" y="8154"/>
                </a:cubicBezTo>
                <a:cubicBezTo>
                  <a:pt x="7886" y="8153"/>
                  <a:pt x="7875" y="8152"/>
                  <a:pt x="7864" y="8152"/>
                </a:cubicBezTo>
                <a:cubicBezTo>
                  <a:pt x="7765" y="8152"/>
                  <a:pt x="7679" y="8223"/>
                  <a:pt x="7662" y="8324"/>
                </a:cubicBezTo>
                <a:lnTo>
                  <a:pt x="7586" y="8798"/>
                </a:lnTo>
                <a:cubicBezTo>
                  <a:pt x="7478" y="8838"/>
                  <a:pt x="7358" y="8881"/>
                  <a:pt x="7239" y="8936"/>
                </a:cubicBezTo>
                <a:lnTo>
                  <a:pt x="7272" y="8715"/>
                </a:lnTo>
                <a:cubicBezTo>
                  <a:pt x="7293" y="8607"/>
                  <a:pt x="7217" y="8498"/>
                  <a:pt x="7105" y="8484"/>
                </a:cubicBezTo>
                <a:cubicBezTo>
                  <a:pt x="7094" y="8482"/>
                  <a:pt x="7082" y="8481"/>
                  <a:pt x="7071" y="8481"/>
                </a:cubicBezTo>
                <a:cubicBezTo>
                  <a:pt x="6972" y="8481"/>
                  <a:pt x="6886" y="8549"/>
                  <a:pt x="6870" y="8650"/>
                </a:cubicBezTo>
                <a:lnTo>
                  <a:pt x="6791" y="9142"/>
                </a:lnTo>
                <a:cubicBezTo>
                  <a:pt x="6613" y="9232"/>
                  <a:pt x="6429" y="9337"/>
                  <a:pt x="6252" y="9453"/>
                </a:cubicBezTo>
                <a:cubicBezTo>
                  <a:pt x="6212" y="9200"/>
                  <a:pt x="6255" y="8903"/>
                  <a:pt x="6407" y="8635"/>
                </a:cubicBezTo>
                <a:cubicBezTo>
                  <a:pt x="6769" y="7977"/>
                  <a:pt x="7438" y="7916"/>
                  <a:pt x="8093" y="7800"/>
                </a:cubicBezTo>
                <a:cubicBezTo>
                  <a:pt x="8675" y="7695"/>
                  <a:pt x="9116" y="7615"/>
                  <a:pt x="9522" y="7311"/>
                </a:cubicBezTo>
                <a:lnTo>
                  <a:pt x="9522" y="7311"/>
                </a:lnTo>
                <a:cubicBezTo>
                  <a:pt x="9601" y="7836"/>
                  <a:pt x="9645" y="8845"/>
                  <a:pt x="9022" y="9496"/>
                </a:cubicBezTo>
                <a:cubicBezTo>
                  <a:pt x="8943" y="9580"/>
                  <a:pt x="8946" y="9706"/>
                  <a:pt x="9026" y="9786"/>
                </a:cubicBezTo>
                <a:cubicBezTo>
                  <a:pt x="9066" y="9822"/>
                  <a:pt x="9117" y="9841"/>
                  <a:pt x="9168" y="9841"/>
                </a:cubicBezTo>
                <a:cubicBezTo>
                  <a:pt x="9222" y="9841"/>
                  <a:pt x="9276" y="9820"/>
                  <a:pt x="9315" y="9779"/>
                </a:cubicBezTo>
                <a:cubicBezTo>
                  <a:pt x="10307" y="8744"/>
                  <a:pt x="9891" y="7018"/>
                  <a:pt x="9854" y="6877"/>
                </a:cubicBezTo>
                <a:cubicBezTo>
                  <a:pt x="9844" y="6838"/>
                  <a:pt x="9826" y="6798"/>
                  <a:pt x="9793" y="6769"/>
                </a:cubicBezTo>
                <a:cubicBezTo>
                  <a:pt x="9753" y="6733"/>
                  <a:pt x="9704" y="6714"/>
                  <a:pt x="9654" y="6714"/>
                </a:cubicBezTo>
                <a:cubicBezTo>
                  <a:pt x="9600" y="6714"/>
                  <a:pt x="9545" y="6736"/>
                  <a:pt x="9504" y="6780"/>
                </a:cubicBezTo>
                <a:cubicBezTo>
                  <a:pt x="9113" y="7199"/>
                  <a:pt x="8664" y="7279"/>
                  <a:pt x="8020" y="7395"/>
                </a:cubicBezTo>
                <a:cubicBezTo>
                  <a:pt x="7228" y="7536"/>
                  <a:pt x="6494" y="7633"/>
                  <a:pt x="6049" y="8436"/>
                </a:cubicBezTo>
                <a:cubicBezTo>
                  <a:pt x="5843" y="8802"/>
                  <a:pt x="5760" y="9301"/>
                  <a:pt x="5890" y="9706"/>
                </a:cubicBezTo>
                <a:cubicBezTo>
                  <a:pt x="5702" y="9855"/>
                  <a:pt x="5521" y="10017"/>
                  <a:pt x="5354" y="10202"/>
                </a:cubicBezTo>
                <a:lnTo>
                  <a:pt x="5354" y="5980"/>
                </a:lnTo>
                <a:lnTo>
                  <a:pt x="5586" y="5980"/>
                </a:lnTo>
                <a:cubicBezTo>
                  <a:pt x="5817" y="5980"/>
                  <a:pt x="6006" y="5792"/>
                  <a:pt x="6006" y="5557"/>
                </a:cubicBezTo>
                <a:lnTo>
                  <a:pt x="6006" y="5072"/>
                </a:lnTo>
                <a:cubicBezTo>
                  <a:pt x="6259" y="4931"/>
                  <a:pt x="6479" y="4725"/>
                  <a:pt x="6635" y="4483"/>
                </a:cubicBezTo>
                <a:cubicBezTo>
                  <a:pt x="6812" y="4208"/>
                  <a:pt x="6913" y="3882"/>
                  <a:pt x="6913" y="3535"/>
                </a:cubicBezTo>
                <a:lnTo>
                  <a:pt x="6913" y="2714"/>
                </a:lnTo>
                <a:lnTo>
                  <a:pt x="7138" y="2461"/>
                </a:lnTo>
                <a:cubicBezTo>
                  <a:pt x="7174" y="2421"/>
                  <a:pt x="7188" y="2370"/>
                  <a:pt x="7188" y="2323"/>
                </a:cubicBezTo>
                <a:lnTo>
                  <a:pt x="7188" y="1708"/>
                </a:lnTo>
                <a:cubicBezTo>
                  <a:pt x="7188" y="1592"/>
                  <a:pt x="7098" y="1502"/>
                  <a:pt x="6986" y="1502"/>
                </a:cubicBezTo>
                <a:lnTo>
                  <a:pt x="6335" y="1502"/>
                </a:lnTo>
                <a:lnTo>
                  <a:pt x="6335" y="207"/>
                </a:lnTo>
                <a:cubicBezTo>
                  <a:pt x="6335" y="95"/>
                  <a:pt x="6244" y="1"/>
                  <a:pt x="6132" y="1"/>
                </a:cubicBezTo>
                <a:cubicBezTo>
                  <a:pt x="6020" y="1"/>
                  <a:pt x="5926" y="95"/>
                  <a:pt x="5926" y="207"/>
                </a:cubicBezTo>
                <a:lnTo>
                  <a:pt x="5926" y="1502"/>
                </a:lnTo>
                <a:lnTo>
                  <a:pt x="4378" y="1502"/>
                </a:lnTo>
                <a:lnTo>
                  <a:pt x="4378" y="207"/>
                </a:lnTo>
                <a:cubicBezTo>
                  <a:pt x="4378" y="95"/>
                  <a:pt x="4284" y="1"/>
                  <a:pt x="4171" y="1"/>
                </a:cubicBezTo>
                <a:close/>
              </a:path>
            </a:pathLst>
          </a:custGeom>
          <a:solidFill>
            <a:schemeClr val="dk2"/>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8171;p57">
            <a:extLst>
              <a:ext uri="{FF2B5EF4-FFF2-40B4-BE49-F238E27FC236}">
                <a16:creationId xmlns:a16="http://schemas.microsoft.com/office/drawing/2014/main" id="{7506850A-F3F0-C489-FFB0-601E04026B98}"/>
              </a:ext>
            </a:extLst>
          </p:cNvPr>
          <p:cNvGrpSpPr/>
          <p:nvPr/>
        </p:nvGrpSpPr>
        <p:grpSpPr>
          <a:xfrm>
            <a:off x="6474926" y="1930457"/>
            <a:ext cx="360356" cy="343462"/>
            <a:chOff x="6870193" y="2295620"/>
            <a:chExt cx="360356" cy="343462"/>
          </a:xfrm>
        </p:grpSpPr>
        <p:sp>
          <p:nvSpPr>
            <p:cNvPr id="3" name="Google Shape;8172;p57">
              <a:extLst>
                <a:ext uri="{FF2B5EF4-FFF2-40B4-BE49-F238E27FC236}">
                  <a16:creationId xmlns:a16="http://schemas.microsoft.com/office/drawing/2014/main" id="{C8C9D12A-56CB-E9A8-DA54-262A5D8D7963}"/>
                </a:ext>
              </a:extLst>
            </p:cNvPr>
            <p:cNvSpPr/>
            <p:nvPr/>
          </p:nvSpPr>
          <p:spPr>
            <a:xfrm>
              <a:off x="6870193" y="2295620"/>
              <a:ext cx="360356" cy="343462"/>
            </a:xfrm>
            <a:custGeom>
              <a:avLst/>
              <a:gdLst/>
              <a:ahLst/>
              <a:cxnLst/>
              <a:rect l="l" t="t" r="r" b="b"/>
              <a:pathLst>
                <a:path w="11348" h="10816" extrusionOk="0">
                  <a:moveTo>
                    <a:pt x="6027" y="0"/>
                  </a:moveTo>
                  <a:cubicBezTo>
                    <a:pt x="5700" y="0"/>
                    <a:pt x="5448" y="70"/>
                    <a:pt x="5430" y="76"/>
                  </a:cubicBezTo>
                  <a:cubicBezTo>
                    <a:pt x="5358" y="112"/>
                    <a:pt x="5299" y="172"/>
                    <a:pt x="5299" y="255"/>
                  </a:cubicBezTo>
                  <a:lnTo>
                    <a:pt x="5299" y="2731"/>
                  </a:lnTo>
                  <a:lnTo>
                    <a:pt x="3501" y="5017"/>
                  </a:lnTo>
                  <a:cubicBezTo>
                    <a:pt x="3441" y="4767"/>
                    <a:pt x="3215" y="4577"/>
                    <a:pt x="2929" y="4577"/>
                  </a:cubicBezTo>
                  <a:lnTo>
                    <a:pt x="584" y="4577"/>
                  </a:lnTo>
                  <a:cubicBezTo>
                    <a:pt x="274" y="4577"/>
                    <a:pt x="1" y="4827"/>
                    <a:pt x="1" y="5160"/>
                  </a:cubicBezTo>
                  <a:lnTo>
                    <a:pt x="1" y="5732"/>
                  </a:lnTo>
                  <a:cubicBezTo>
                    <a:pt x="1" y="5839"/>
                    <a:pt x="96" y="5910"/>
                    <a:pt x="179" y="5910"/>
                  </a:cubicBezTo>
                  <a:cubicBezTo>
                    <a:pt x="274" y="5910"/>
                    <a:pt x="358" y="5827"/>
                    <a:pt x="358" y="5732"/>
                  </a:cubicBezTo>
                  <a:lnTo>
                    <a:pt x="358" y="5160"/>
                  </a:lnTo>
                  <a:cubicBezTo>
                    <a:pt x="358" y="5041"/>
                    <a:pt x="453" y="4946"/>
                    <a:pt x="572" y="4946"/>
                  </a:cubicBezTo>
                  <a:lnTo>
                    <a:pt x="2918" y="4946"/>
                  </a:lnTo>
                  <a:cubicBezTo>
                    <a:pt x="3037" y="4946"/>
                    <a:pt x="3132" y="5041"/>
                    <a:pt x="3132" y="5160"/>
                  </a:cubicBezTo>
                  <a:lnTo>
                    <a:pt x="3132" y="10232"/>
                  </a:lnTo>
                  <a:cubicBezTo>
                    <a:pt x="3132" y="10351"/>
                    <a:pt x="3037" y="10435"/>
                    <a:pt x="2918" y="10435"/>
                  </a:cubicBezTo>
                  <a:lnTo>
                    <a:pt x="572" y="10435"/>
                  </a:lnTo>
                  <a:cubicBezTo>
                    <a:pt x="453" y="10435"/>
                    <a:pt x="358" y="10351"/>
                    <a:pt x="358" y="10232"/>
                  </a:cubicBezTo>
                  <a:lnTo>
                    <a:pt x="358" y="6506"/>
                  </a:lnTo>
                  <a:cubicBezTo>
                    <a:pt x="358" y="6410"/>
                    <a:pt x="274" y="6327"/>
                    <a:pt x="179" y="6327"/>
                  </a:cubicBezTo>
                  <a:cubicBezTo>
                    <a:pt x="72" y="6327"/>
                    <a:pt x="1" y="6422"/>
                    <a:pt x="1" y="6506"/>
                  </a:cubicBezTo>
                  <a:lnTo>
                    <a:pt x="1" y="10232"/>
                  </a:lnTo>
                  <a:cubicBezTo>
                    <a:pt x="1" y="10542"/>
                    <a:pt x="251" y="10816"/>
                    <a:pt x="584" y="10816"/>
                  </a:cubicBezTo>
                  <a:lnTo>
                    <a:pt x="2929" y="10816"/>
                  </a:lnTo>
                  <a:cubicBezTo>
                    <a:pt x="3251" y="10816"/>
                    <a:pt x="3513" y="10554"/>
                    <a:pt x="3513" y="10232"/>
                  </a:cubicBezTo>
                  <a:lnTo>
                    <a:pt x="3513" y="9744"/>
                  </a:lnTo>
                  <a:lnTo>
                    <a:pt x="4418" y="10185"/>
                  </a:lnTo>
                  <a:cubicBezTo>
                    <a:pt x="4453" y="10197"/>
                    <a:pt x="4477" y="10197"/>
                    <a:pt x="4513" y="10197"/>
                  </a:cubicBezTo>
                  <a:lnTo>
                    <a:pt x="8025" y="10197"/>
                  </a:lnTo>
                  <a:cubicBezTo>
                    <a:pt x="8132" y="10197"/>
                    <a:pt x="8204" y="10113"/>
                    <a:pt x="8204" y="10018"/>
                  </a:cubicBezTo>
                  <a:cubicBezTo>
                    <a:pt x="8204" y="9923"/>
                    <a:pt x="8109" y="9839"/>
                    <a:pt x="8025" y="9839"/>
                  </a:cubicBezTo>
                  <a:lnTo>
                    <a:pt x="4561" y="9839"/>
                  </a:lnTo>
                  <a:lnTo>
                    <a:pt x="3525" y="9327"/>
                  </a:lnTo>
                  <a:lnTo>
                    <a:pt x="3525" y="5589"/>
                  </a:lnTo>
                  <a:lnTo>
                    <a:pt x="5644" y="2910"/>
                  </a:lnTo>
                  <a:cubicBezTo>
                    <a:pt x="5668" y="2874"/>
                    <a:pt x="5692" y="2839"/>
                    <a:pt x="5692" y="2791"/>
                  </a:cubicBezTo>
                  <a:lnTo>
                    <a:pt x="5692" y="398"/>
                  </a:lnTo>
                  <a:cubicBezTo>
                    <a:pt x="5787" y="379"/>
                    <a:pt x="5924" y="358"/>
                    <a:pt x="6080" y="358"/>
                  </a:cubicBezTo>
                  <a:cubicBezTo>
                    <a:pt x="6313" y="358"/>
                    <a:pt x="6587" y="405"/>
                    <a:pt x="6823" y="576"/>
                  </a:cubicBezTo>
                  <a:cubicBezTo>
                    <a:pt x="7132" y="791"/>
                    <a:pt x="7275" y="1207"/>
                    <a:pt x="7275" y="1803"/>
                  </a:cubicBezTo>
                  <a:lnTo>
                    <a:pt x="7275" y="3755"/>
                  </a:lnTo>
                  <a:cubicBezTo>
                    <a:pt x="7275" y="3862"/>
                    <a:pt x="7370" y="3934"/>
                    <a:pt x="7454" y="3934"/>
                  </a:cubicBezTo>
                  <a:lnTo>
                    <a:pt x="10395" y="3934"/>
                  </a:lnTo>
                  <a:cubicBezTo>
                    <a:pt x="10716" y="3934"/>
                    <a:pt x="10990" y="4208"/>
                    <a:pt x="10990" y="4529"/>
                  </a:cubicBezTo>
                  <a:cubicBezTo>
                    <a:pt x="10990" y="4863"/>
                    <a:pt x="10716" y="5125"/>
                    <a:pt x="10395" y="5125"/>
                  </a:cubicBezTo>
                  <a:lnTo>
                    <a:pt x="8823" y="5125"/>
                  </a:lnTo>
                  <a:cubicBezTo>
                    <a:pt x="8728" y="5125"/>
                    <a:pt x="8644" y="5220"/>
                    <a:pt x="8644" y="5303"/>
                  </a:cubicBezTo>
                  <a:cubicBezTo>
                    <a:pt x="8644" y="5410"/>
                    <a:pt x="8740" y="5482"/>
                    <a:pt x="8823" y="5482"/>
                  </a:cubicBezTo>
                  <a:lnTo>
                    <a:pt x="10228" y="5482"/>
                  </a:lnTo>
                  <a:cubicBezTo>
                    <a:pt x="10538" y="5494"/>
                    <a:pt x="10788" y="5767"/>
                    <a:pt x="10788" y="6077"/>
                  </a:cubicBezTo>
                  <a:cubicBezTo>
                    <a:pt x="10788" y="6399"/>
                    <a:pt x="10526" y="6672"/>
                    <a:pt x="10192" y="6672"/>
                  </a:cubicBezTo>
                  <a:lnTo>
                    <a:pt x="8823" y="6672"/>
                  </a:lnTo>
                  <a:cubicBezTo>
                    <a:pt x="8728" y="6672"/>
                    <a:pt x="8644" y="6768"/>
                    <a:pt x="8644" y="6851"/>
                  </a:cubicBezTo>
                  <a:cubicBezTo>
                    <a:pt x="8644" y="6958"/>
                    <a:pt x="8740" y="7030"/>
                    <a:pt x="8823" y="7030"/>
                  </a:cubicBezTo>
                  <a:lnTo>
                    <a:pt x="10073" y="7030"/>
                  </a:lnTo>
                  <a:cubicBezTo>
                    <a:pt x="10371" y="7053"/>
                    <a:pt x="10597" y="7327"/>
                    <a:pt x="10597" y="7625"/>
                  </a:cubicBezTo>
                  <a:cubicBezTo>
                    <a:pt x="10597" y="7946"/>
                    <a:pt x="10335" y="8220"/>
                    <a:pt x="10002" y="8220"/>
                  </a:cubicBezTo>
                  <a:lnTo>
                    <a:pt x="8823" y="8220"/>
                  </a:lnTo>
                  <a:cubicBezTo>
                    <a:pt x="8728" y="8220"/>
                    <a:pt x="8644" y="8315"/>
                    <a:pt x="8644" y="8399"/>
                  </a:cubicBezTo>
                  <a:cubicBezTo>
                    <a:pt x="8644" y="8506"/>
                    <a:pt x="8740" y="8577"/>
                    <a:pt x="8823" y="8577"/>
                  </a:cubicBezTo>
                  <a:lnTo>
                    <a:pt x="9883" y="8577"/>
                  </a:lnTo>
                  <a:cubicBezTo>
                    <a:pt x="9895" y="8577"/>
                    <a:pt x="9918" y="8589"/>
                    <a:pt x="9918" y="8589"/>
                  </a:cubicBezTo>
                  <a:cubicBezTo>
                    <a:pt x="10192" y="8649"/>
                    <a:pt x="10407" y="8887"/>
                    <a:pt x="10407" y="9185"/>
                  </a:cubicBezTo>
                  <a:cubicBezTo>
                    <a:pt x="10407" y="9518"/>
                    <a:pt x="10133" y="9780"/>
                    <a:pt x="9811" y="9780"/>
                  </a:cubicBezTo>
                  <a:lnTo>
                    <a:pt x="8823" y="9780"/>
                  </a:lnTo>
                  <a:cubicBezTo>
                    <a:pt x="8728" y="9780"/>
                    <a:pt x="8644" y="9875"/>
                    <a:pt x="8644" y="9958"/>
                  </a:cubicBezTo>
                  <a:cubicBezTo>
                    <a:pt x="8644" y="10066"/>
                    <a:pt x="8740" y="10137"/>
                    <a:pt x="8823" y="10137"/>
                  </a:cubicBezTo>
                  <a:lnTo>
                    <a:pt x="9811" y="10137"/>
                  </a:lnTo>
                  <a:cubicBezTo>
                    <a:pt x="10347" y="10137"/>
                    <a:pt x="10776" y="9708"/>
                    <a:pt x="10776" y="9173"/>
                  </a:cubicBezTo>
                  <a:cubicBezTo>
                    <a:pt x="10776" y="8887"/>
                    <a:pt x="10657" y="8637"/>
                    <a:pt x="10466" y="8458"/>
                  </a:cubicBezTo>
                  <a:cubicBezTo>
                    <a:pt x="10764" y="8292"/>
                    <a:pt x="10966" y="7982"/>
                    <a:pt x="10966" y="7613"/>
                  </a:cubicBezTo>
                  <a:cubicBezTo>
                    <a:pt x="10966" y="7327"/>
                    <a:pt x="10847" y="7077"/>
                    <a:pt x="10657" y="6899"/>
                  </a:cubicBezTo>
                  <a:cubicBezTo>
                    <a:pt x="10954" y="6803"/>
                    <a:pt x="11145" y="6482"/>
                    <a:pt x="11145" y="6113"/>
                  </a:cubicBezTo>
                  <a:cubicBezTo>
                    <a:pt x="11145" y="5827"/>
                    <a:pt x="11026" y="5577"/>
                    <a:pt x="10835" y="5398"/>
                  </a:cubicBezTo>
                  <a:cubicBezTo>
                    <a:pt x="11133" y="5232"/>
                    <a:pt x="11347" y="4922"/>
                    <a:pt x="11347" y="4541"/>
                  </a:cubicBezTo>
                  <a:cubicBezTo>
                    <a:pt x="11347" y="4005"/>
                    <a:pt x="10907" y="3577"/>
                    <a:pt x="10371" y="3577"/>
                  </a:cubicBezTo>
                  <a:lnTo>
                    <a:pt x="7621" y="3577"/>
                  </a:lnTo>
                  <a:lnTo>
                    <a:pt x="7621" y="1827"/>
                  </a:lnTo>
                  <a:cubicBezTo>
                    <a:pt x="7621" y="1112"/>
                    <a:pt x="7418" y="588"/>
                    <a:pt x="7013" y="291"/>
                  </a:cubicBezTo>
                  <a:cubicBezTo>
                    <a:pt x="6703" y="61"/>
                    <a:pt x="6332" y="0"/>
                    <a:pt x="6027" y="0"/>
                  </a:cubicBezTo>
                  <a:close/>
                </a:path>
              </a:pathLst>
            </a:custGeom>
            <a:solidFill>
              <a:srgbClr val="657E93"/>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173;p57">
              <a:extLst>
                <a:ext uri="{FF2B5EF4-FFF2-40B4-BE49-F238E27FC236}">
                  <a16:creationId xmlns:a16="http://schemas.microsoft.com/office/drawing/2014/main" id="{18E65735-8433-FEE2-E600-7D608BB7CC7C}"/>
                </a:ext>
              </a:extLst>
            </p:cNvPr>
            <p:cNvSpPr/>
            <p:nvPr/>
          </p:nvSpPr>
          <p:spPr>
            <a:xfrm>
              <a:off x="6920842" y="2577064"/>
              <a:ext cx="36709" cy="36677"/>
            </a:xfrm>
            <a:custGeom>
              <a:avLst/>
              <a:gdLst/>
              <a:ahLst/>
              <a:cxnLst/>
              <a:rect l="l" t="t" r="r" b="b"/>
              <a:pathLst>
                <a:path w="1156" h="1155" extrusionOk="0">
                  <a:moveTo>
                    <a:pt x="584" y="369"/>
                  </a:moveTo>
                  <a:cubicBezTo>
                    <a:pt x="703" y="369"/>
                    <a:pt x="787" y="464"/>
                    <a:pt x="787" y="584"/>
                  </a:cubicBezTo>
                  <a:cubicBezTo>
                    <a:pt x="787" y="703"/>
                    <a:pt x="703" y="786"/>
                    <a:pt x="584" y="786"/>
                  </a:cubicBezTo>
                  <a:cubicBezTo>
                    <a:pt x="465" y="786"/>
                    <a:pt x="370" y="703"/>
                    <a:pt x="370" y="584"/>
                  </a:cubicBezTo>
                  <a:cubicBezTo>
                    <a:pt x="370" y="464"/>
                    <a:pt x="453" y="369"/>
                    <a:pt x="584" y="369"/>
                  </a:cubicBezTo>
                  <a:close/>
                  <a:moveTo>
                    <a:pt x="584" y="0"/>
                  </a:moveTo>
                  <a:cubicBezTo>
                    <a:pt x="263" y="0"/>
                    <a:pt x="1" y="250"/>
                    <a:pt x="1" y="584"/>
                  </a:cubicBezTo>
                  <a:cubicBezTo>
                    <a:pt x="1" y="905"/>
                    <a:pt x="251" y="1155"/>
                    <a:pt x="584" y="1155"/>
                  </a:cubicBezTo>
                  <a:cubicBezTo>
                    <a:pt x="906" y="1155"/>
                    <a:pt x="1156" y="905"/>
                    <a:pt x="1156" y="584"/>
                  </a:cubicBezTo>
                  <a:cubicBezTo>
                    <a:pt x="1156" y="250"/>
                    <a:pt x="894" y="0"/>
                    <a:pt x="584" y="0"/>
                  </a:cubicBezTo>
                  <a:close/>
                </a:path>
              </a:pathLst>
            </a:custGeom>
            <a:solidFill>
              <a:srgbClr val="657E93"/>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83;p29">
            <a:extLst>
              <a:ext uri="{FF2B5EF4-FFF2-40B4-BE49-F238E27FC236}">
                <a16:creationId xmlns:a16="http://schemas.microsoft.com/office/drawing/2014/main" id="{3B3D8184-069F-8121-1280-F65FEAD1F85E}"/>
              </a:ext>
            </a:extLst>
          </p:cNvPr>
          <p:cNvSpPr txBox="1">
            <a:spLocks/>
          </p:cNvSpPr>
          <p:nvPr/>
        </p:nvSpPr>
        <p:spPr>
          <a:xfrm>
            <a:off x="3500927" y="2273919"/>
            <a:ext cx="27249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SemiBold"/>
                <a:ea typeface="Epilogue SemiBold"/>
                <a:cs typeface="Epilogue SemiBold"/>
                <a:sym typeface="Epilogue SemiBold"/>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it-IT" dirty="0"/>
              <a:t>Sistema di ricarica </a:t>
            </a:r>
          </a:p>
        </p:txBody>
      </p:sp>
      <p:sp>
        <p:nvSpPr>
          <p:cNvPr id="6" name="Google Shape;183;p29">
            <a:extLst>
              <a:ext uri="{FF2B5EF4-FFF2-40B4-BE49-F238E27FC236}">
                <a16:creationId xmlns:a16="http://schemas.microsoft.com/office/drawing/2014/main" id="{B87BE89A-845D-FA94-EF9B-CB297601250B}"/>
              </a:ext>
            </a:extLst>
          </p:cNvPr>
          <p:cNvSpPr txBox="1">
            <a:spLocks/>
          </p:cNvSpPr>
          <p:nvPr/>
        </p:nvSpPr>
        <p:spPr>
          <a:xfrm>
            <a:off x="6288629" y="2571750"/>
            <a:ext cx="2724900" cy="55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Bebas Neue"/>
              <a:buNone/>
              <a:defRPr sz="2000" b="0" i="0" u="none" strike="noStrike" cap="none">
                <a:solidFill>
                  <a:schemeClr val="dk1"/>
                </a:solidFill>
                <a:latin typeface="Epilogue SemiBold"/>
                <a:ea typeface="Epilogue SemiBold"/>
                <a:cs typeface="Epilogue SemiBold"/>
                <a:sym typeface="Epilogue SemiBold"/>
              </a:defRPr>
            </a:lvl1pPr>
            <a:lvl2pPr marL="914400" marR="0" lvl="1"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048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it-IT" dirty="0"/>
              <a:t>Nuove espressioni identitarie</a:t>
            </a:r>
          </a:p>
        </p:txBody>
      </p:sp>
      <p:sp>
        <p:nvSpPr>
          <p:cNvPr id="10" name="Google Shape;185;p29">
            <a:extLst>
              <a:ext uri="{FF2B5EF4-FFF2-40B4-BE49-F238E27FC236}">
                <a16:creationId xmlns:a16="http://schemas.microsoft.com/office/drawing/2014/main" id="{EA0D6AF0-243E-F796-8CE1-F23DA444DFCD}"/>
              </a:ext>
            </a:extLst>
          </p:cNvPr>
          <p:cNvSpPr txBox="1">
            <a:spLocks/>
          </p:cNvSpPr>
          <p:nvPr/>
        </p:nvSpPr>
        <p:spPr>
          <a:xfrm>
            <a:off x="6281854" y="3070339"/>
            <a:ext cx="2724900" cy="1755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200"/>
              <a:buFont typeface="DM Sans"/>
              <a:buNone/>
              <a:defRPr sz="1200" b="0" i="0" u="none" strike="noStrike" cap="none">
                <a:solidFill>
                  <a:schemeClr val="dk1"/>
                </a:solidFill>
                <a:latin typeface="DM Sans"/>
                <a:ea typeface="DM Sans"/>
                <a:cs typeface="DM Sans"/>
                <a:sym typeface="DM Sans"/>
              </a:defRPr>
            </a:lvl9pPr>
          </a:lstStyle>
          <a:p>
            <a:pPr marL="0" indent="0"/>
            <a:r>
              <a:rPr lang="it-IT" dirty="0"/>
              <a:t>Vanno a configurarsi </a:t>
            </a:r>
            <a:r>
              <a:rPr lang="it-IT" dirty="0">
                <a:solidFill>
                  <a:srgbClr val="DAFA72"/>
                </a:solidFill>
              </a:rPr>
              <a:t>nuovi pattern di attività</a:t>
            </a:r>
            <a:r>
              <a:rPr lang="it-IT" dirty="0"/>
              <a:t> per gli utenti, </a:t>
            </a:r>
            <a:r>
              <a:rPr lang="it-IT" dirty="0">
                <a:solidFill>
                  <a:srgbClr val="DAFA72"/>
                </a:solidFill>
              </a:rPr>
              <a:t>nuovi valori individuali e sociali</a:t>
            </a:r>
            <a:r>
              <a:rPr lang="it-IT" dirty="0"/>
              <a:t>, identificando un nuovo status symbol. </a:t>
            </a:r>
          </a:p>
        </p:txBody>
      </p:sp>
      <p:sp>
        <p:nvSpPr>
          <p:cNvPr id="7" name="Google Shape;205;p30">
            <a:extLst>
              <a:ext uri="{FF2B5EF4-FFF2-40B4-BE49-F238E27FC236}">
                <a16:creationId xmlns:a16="http://schemas.microsoft.com/office/drawing/2014/main" id="{70F629EC-C942-3FCB-17C9-6BDE7C470724}"/>
              </a:ext>
            </a:extLst>
          </p:cNvPr>
          <p:cNvSpPr/>
          <p:nvPr/>
        </p:nvSpPr>
        <p:spPr>
          <a:xfrm>
            <a:off x="879797" y="1977167"/>
            <a:ext cx="376787" cy="296752"/>
          </a:xfrm>
          <a:custGeom>
            <a:avLst/>
            <a:gdLst/>
            <a:ahLst/>
            <a:cxnLst/>
            <a:rect l="l" t="t" r="r" b="b"/>
            <a:pathLst>
              <a:path w="13968" h="11001" extrusionOk="0">
                <a:moveTo>
                  <a:pt x="9978" y="1187"/>
                </a:moveTo>
                <a:cubicBezTo>
                  <a:pt x="9865" y="1187"/>
                  <a:pt x="9775" y="1281"/>
                  <a:pt x="9775" y="1393"/>
                </a:cubicBezTo>
                <a:cubicBezTo>
                  <a:pt x="9775" y="1505"/>
                  <a:pt x="9865" y="1595"/>
                  <a:pt x="9978" y="1595"/>
                </a:cubicBezTo>
                <a:lnTo>
                  <a:pt x="10914" y="1595"/>
                </a:lnTo>
                <a:cubicBezTo>
                  <a:pt x="11027" y="1595"/>
                  <a:pt x="11121" y="1505"/>
                  <a:pt x="11121" y="1393"/>
                </a:cubicBezTo>
                <a:cubicBezTo>
                  <a:pt x="11121" y="1277"/>
                  <a:pt x="11027" y="1187"/>
                  <a:pt x="10914" y="1187"/>
                </a:cubicBezTo>
                <a:close/>
                <a:moveTo>
                  <a:pt x="3524" y="720"/>
                </a:moveTo>
                <a:cubicBezTo>
                  <a:pt x="3412" y="720"/>
                  <a:pt x="3318" y="810"/>
                  <a:pt x="3318" y="923"/>
                </a:cubicBezTo>
                <a:lnTo>
                  <a:pt x="3318" y="1187"/>
                </a:lnTo>
                <a:lnTo>
                  <a:pt x="3057" y="1187"/>
                </a:lnTo>
                <a:cubicBezTo>
                  <a:pt x="2942" y="1187"/>
                  <a:pt x="2851" y="1281"/>
                  <a:pt x="2851" y="1393"/>
                </a:cubicBezTo>
                <a:cubicBezTo>
                  <a:pt x="2851" y="1505"/>
                  <a:pt x="2942" y="1595"/>
                  <a:pt x="3057" y="1595"/>
                </a:cubicBezTo>
                <a:lnTo>
                  <a:pt x="3318" y="1595"/>
                </a:lnTo>
                <a:lnTo>
                  <a:pt x="3318" y="1859"/>
                </a:lnTo>
                <a:cubicBezTo>
                  <a:pt x="3318" y="1972"/>
                  <a:pt x="3412" y="2066"/>
                  <a:pt x="3524" y="2066"/>
                </a:cubicBezTo>
                <a:cubicBezTo>
                  <a:pt x="3636" y="2066"/>
                  <a:pt x="3727" y="1972"/>
                  <a:pt x="3727" y="1859"/>
                </a:cubicBezTo>
                <a:lnTo>
                  <a:pt x="3727" y="1595"/>
                </a:lnTo>
                <a:lnTo>
                  <a:pt x="3991" y="1595"/>
                </a:lnTo>
                <a:cubicBezTo>
                  <a:pt x="4103" y="1595"/>
                  <a:pt x="4197" y="1505"/>
                  <a:pt x="4197" y="1393"/>
                </a:cubicBezTo>
                <a:cubicBezTo>
                  <a:pt x="4197" y="1277"/>
                  <a:pt x="4103" y="1187"/>
                  <a:pt x="3991" y="1187"/>
                </a:cubicBezTo>
                <a:lnTo>
                  <a:pt x="3727" y="1187"/>
                </a:lnTo>
                <a:lnTo>
                  <a:pt x="3727" y="923"/>
                </a:lnTo>
                <a:cubicBezTo>
                  <a:pt x="3727" y="810"/>
                  <a:pt x="3636" y="720"/>
                  <a:pt x="3524" y="720"/>
                </a:cubicBezTo>
                <a:close/>
                <a:moveTo>
                  <a:pt x="3524" y="413"/>
                </a:moveTo>
                <a:cubicBezTo>
                  <a:pt x="3795" y="413"/>
                  <a:pt x="4041" y="521"/>
                  <a:pt x="4219" y="698"/>
                </a:cubicBezTo>
                <a:cubicBezTo>
                  <a:pt x="4396" y="876"/>
                  <a:pt x="4504" y="1122"/>
                  <a:pt x="4504" y="1393"/>
                </a:cubicBezTo>
                <a:cubicBezTo>
                  <a:pt x="4504" y="1661"/>
                  <a:pt x="4396" y="1907"/>
                  <a:pt x="4219" y="2084"/>
                </a:cubicBezTo>
                <a:cubicBezTo>
                  <a:pt x="4041" y="2261"/>
                  <a:pt x="3795" y="2373"/>
                  <a:pt x="3524" y="2373"/>
                </a:cubicBezTo>
                <a:cubicBezTo>
                  <a:pt x="3253" y="2373"/>
                  <a:pt x="3007" y="2261"/>
                  <a:pt x="2830" y="2084"/>
                </a:cubicBezTo>
                <a:cubicBezTo>
                  <a:pt x="2652" y="1907"/>
                  <a:pt x="2544" y="1661"/>
                  <a:pt x="2544" y="1393"/>
                </a:cubicBezTo>
                <a:cubicBezTo>
                  <a:pt x="2544" y="1122"/>
                  <a:pt x="2652" y="876"/>
                  <a:pt x="2830" y="698"/>
                </a:cubicBezTo>
                <a:cubicBezTo>
                  <a:pt x="3010" y="521"/>
                  <a:pt x="3253" y="413"/>
                  <a:pt x="3524" y="413"/>
                </a:cubicBezTo>
                <a:close/>
                <a:moveTo>
                  <a:pt x="10448" y="413"/>
                </a:moveTo>
                <a:cubicBezTo>
                  <a:pt x="10719" y="413"/>
                  <a:pt x="10962" y="521"/>
                  <a:pt x="11139" y="698"/>
                </a:cubicBezTo>
                <a:cubicBezTo>
                  <a:pt x="11320" y="876"/>
                  <a:pt x="11428" y="1122"/>
                  <a:pt x="11428" y="1393"/>
                </a:cubicBezTo>
                <a:cubicBezTo>
                  <a:pt x="11428" y="1661"/>
                  <a:pt x="11320" y="1907"/>
                  <a:pt x="11139" y="2084"/>
                </a:cubicBezTo>
                <a:cubicBezTo>
                  <a:pt x="10962" y="2261"/>
                  <a:pt x="10719" y="2373"/>
                  <a:pt x="10448" y="2373"/>
                </a:cubicBezTo>
                <a:cubicBezTo>
                  <a:pt x="10177" y="2373"/>
                  <a:pt x="9931" y="2261"/>
                  <a:pt x="9753" y="2084"/>
                </a:cubicBezTo>
                <a:cubicBezTo>
                  <a:pt x="9576" y="1907"/>
                  <a:pt x="9468" y="1661"/>
                  <a:pt x="9468" y="1393"/>
                </a:cubicBezTo>
                <a:cubicBezTo>
                  <a:pt x="9468" y="1122"/>
                  <a:pt x="9576" y="876"/>
                  <a:pt x="9753" y="698"/>
                </a:cubicBezTo>
                <a:cubicBezTo>
                  <a:pt x="9931" y="521"/>
                  <a:pt x="10177" y="413"/>
                  <a:pt x="10448" y="413"/>
                </a:cubicBezTo>
                <a:close/>
                <a:moveTo>
                  <a:pt x="5405" y="7445"/>
                </a:moveTo>
                <a:lnTo>
                  <a:pt x="5405" y="8096"/>
                </a:lnTo>
                <a:lnTo>
                  <a:pt x="3730" y="8096"/>
                </a:lnTo>
                <a:lnTo>
                  <a:pt x="3730" y="7445"/>
                </a:lnTo>
                <a:close/>
                <a:moveTo>
                  <a:pt x="10242" y="7445"/>
                </a:moveTo>
                <a:lnTo>
                  <a:pt x="10242" y="8096"/>
                </a:lnTo>
                <a:lnTo>
                  <a:pt x="8567" y="8096"/>
                </a:lnTo>
                <a:lnTo>
                  <a:pt x="8567" y="7445"/>
                </a:lnTo>
                <a:close/>
                <a:moveTo>
                  <a:pt x="7103" y="6911"/>
                </a:moveTo>
                <a:cubicBezTo>
                  <a:pt x="7043" y="6911"/>
                  <a:pt x="6982" y="6939"/>
                  <a:pt x="6943" y="6989"/>
                </a:cubicBezTo>
                <a:lnTo>
                  <a:pt x="6527" y="7513"/>
                </a:lnTo>
                <a:cubicBezTo>
                  <a:pt x="6458" y="7600"/>
                  <a:pt x="6472" y="7731"/>
                  <a:pt x="6563" y="7799"/>
                </a:cubicBezTo>
                <a:cubicBezTo>
                  <a:pt x="6574" y="7810"/>
                  <a:pt x="6592" y="7817"/>
                  <a:pt x="6606" y="7825"/>
                </a:cubicBezTo>
                <a:lnTo>
                  <a:pt x="6961" y="7984"/>
                </a:lnTo>
                <a:lnTo>
                  <a:pt x="6711" y="8298"/>
                </a:lnTo>
                <a:cubicBezTo>
                  <a:pt x="6639" y="8389"/>
                  <a:pt x="6657" y="8516"/>
                  <a:pt x="6744" y="8588"/>
                </a:cubicBezTo>
                <a:cubicBezTo>
                  <a:pt x="6780" y="8617"/>
                  <a:pt x="6824" y="8631"/>
                  <a:pt x="6868" y="8631"/>
                </a:cubicBezTo>
                <a:cubicBezTo>
                  <a:pt x="6929" y="8631"/>
                  <a:pt x="6990" y="8604"/>
                  <a:pt x="7029" y="8552"/>
                </a:cubicBezTo>
                <a:lnTo>
                  <a:pt x="7435" y="8042"/>
                </a:lnTo>
                <a:cubicBezTo>
                  <a:pt x="7449" y="8027"/>
                  <a:pt x="7463" y="8005"/>
                  <a:pt x="7471" y="7984"/>
                </a:cubicBezTo>
                <a:cubicBezTo>
                  <a:pt x="7518" y="7882"/>
                  <a:pt x="7471" y="7759"/>
                  <a:pt x="7366" y="7716"/>
                </a:cubicBezTo>
                <a:lnTo>
                  <a:pt x="7011" y="7557"/>
                </a:lnTo>
                <a:lnTo>
                  <a:pt x="7261" y="7242"/>
                </a:lnTo>
                <a:cubicBezTo>
                  <a:pt x="7333" y="7152"/>
                  <a:pt x="7315" y="7025"/>
                  <a:pt x="7228" y="6956"/>
                </a:cubicBezTo>
                <a:cubicBezTo>
                  <a:pt x="7192" y="6926"/>
                  <a:pt x="7147" y="6911"/>
                  <a:pt x="7103" y="6911"/>
                </a:cubicBezTo>
                <a:close/>
                <a:moveTo>
                  <a:pt x="2909" y="4949"/>
                </a:moveTo>
                <a:cubicBezTo>
                  <a:pt x="3021" y="4949"/>
                  <a:pt x="3123" y="4996"/>
                  <a:pt x="3199" y="5068"/>
                </a:cubicBezTo>
                <a:cubicBezTo>
                  <a:pt x="3275" y="5144"/>
                  <a:pt x="3318" y="5245"/>
                  <a:pt x="3318" y="5358"/>
                </a:cubicBezTo>
                <a:lnTo>
                  <a:pt x="3318" y="5679"/>
                </a:lnTo>
                <a:lnTo>
                  <a:pt x="2891" y="5462"/>
                </a:lnTo>
                <a:cubicBezTo>
                  <a:pt x="2861" y="5447"/>
                  <a:pt x="2829" y="5440"/>
                  <a:pt x="2798" y="5440"/>
                </a:cubicBezTo>
                <a:cubicBezTo>
                  <a:pt x="2723" y="5440"/>
                  <a:pt x="2652" y="5480"/>
                  <a:pt x="2616" y="5549"/>
                </a:cubicBezTo>
                <a:cubicBezTo>
                  <a:pt x="2565" y="5651"/>
                  <a:pt x="2605" y="5774"/>
                  <a:pt x="2707" y="5824"/>
                </a:cubicBezTo>
                <a:lnTo>
                  <a:pt x="3318" y="6139"/>
                </a:lnTo>
                <a:lnTo>
                  <a:pt x="3318" y="6721"/>
                </a:lnTo>
                <a:lnTo>
                  <a:pt x="2887" y="6504"/>
                </a:lnTo>
                <a:cubicBezTo>
                  <a:pt x="2857" y="6489"/>
                  <a:pt x="2826" y="6482"/>
                  <a:pt x="2794" y="6482"/>
                </a:cubicBezTo>
                <a:cubicBezTo>
                  <a:pt x="2720" y="6482"/>
                  <a:pt x="2648" y="6522"/>
                  <a:pt x="2613" y="6591"/>
                </a:cubicBezTo>
                <a:cubicBezTo>
                  <a:pt x="2562" y="6692"/>
                  <a:pt x="2602" y="6815"/>
                  <a:pt x="2703" y="6866"/>
                </a:cubicBezTo>
                <a:lnTo>
                  <a:pt x="3318" y="7181"/>
                </a:lnTo>
                <a:lnTo>
                  <a:pt x="3318" y="7763"/>
                </a:lnTo>
                <a:lnTo>
                  <a:pt x="2887" y="7546"/>
                </a:lnTo>
                <a:cubicBezTo>
                  <a:pt x="2858" y="7531"/>
                  <a:pt x="2826" y="7524"/>
                  <a:pt x="2795" y="7524"/>
                </a:cubicBezTo>
                <a:cubicBezTo>
                  <a:pt x="2720" y="7524"/>
                  <a:pt x="2648" y="7565"/>
                  <a:pt x="2613" y="7636"/>
                </a:cubicBezTo>
                <a:cubicBezTo>
                  <a:pt x="2562" y="7734"/>
                  <a:pt x="2602" y="7857"/>
                  <a:pt x="2703" y="7908"/>
                </a:cubicBezTo>
                <a:lnTo>
                  <a:pt x="3318" y="8222"/>
                </a:lnTo>
                <a:lnTo>
                  <a:pt x="3318" y="8809"/>
                </a:lnTo>
                <a:lnTo>
                  <a:pt x="2887" y="8588"/>
                </a:lnTo>
                <a:cubicBezTo>
                  <a:pt x="2857" y="8573"/>
                  <a:pt x="2826" y="8566"/>
                  <a:pt x="2794" y="8566"/>
                </a:cubicBezTo>
                <a:cubicBezTo>
                  <a:pt x="2720" y="8566"/>
                  <a:pt x="2648" y="8606"/>
                  <a:pt x="2613" y="8675"/>
                </a:cubicBezTo>
                <a:cubicBezTo>
                  <a:pt x="2562" y="8776"/>
                  <a:pt x="2602" y="8899"/>
                  <a:pt x="2703" y="8950"/>
                </a:cubicBezTo>
                <a:lnTo>
                  <a:pt x="3318" y="9264"/>
                </a:lnTo>
                <a:lnTo>
                  <a:pt x="3318" y="9847"/>
                </a:lnTo>
                <a:lnTo>
                  <a:pt x="2887" y="9630"/>
                </a:lnTo>
                <a:cubicBezTo>
                  <a:pt x="2858" y="9615"/>
                  <a:pt x="2826" y="9608"/>
                  <a:pt x="2795" y="9608"/>
                </a:cubicBezTo>
                <a:cubicBezTo>
                  <a:pt x="2720" y="9608"/>
                  <a:pt x="2648" y="9649"/>
                  <a:pt x="2613" y="9720"/>
                </a:cubicBezTo>
                <a:cubicBezTo>
                  <a:pt x="2562" y="9818"/>
                  <a:pt x="2602" y="9941"/>
                  <a:pt x="2703" y="9991"/>
                </a:cubicBezTo>
                <a:lnTo>
                  <a:pt x="3300" y="10299"/>
                </a:lnTo>
                <a:cubicBezTo>
                  <a:pt x="3282" y="10364"/>
                  <a:pt x="3246" y="10425"/>
                  <a:pt x="3195" y="10473"/>
                </a:cubicBezTo>
                <a:cubicBezTo>
                  <a:pt x="3123" y="10545"/>
                  <a:pt x="3018" y="10592"/>
                  <a:pt x="2906" y="10592"/>
                </a:cubicBezTo>
                <a:lnTo>
                  <a:pt x="2066" y="10592"/>
                </a:lnTo>
                <a:lnTo>
                  <a:pt x="2066" y="8233"/>
                </a:lnTo>
                <a:cubicBezTo>
                  <a:pt x="2066" y="8121"/>
                  <a:pt x="1976" y="8027"/>
                  <a:pt x="1860" y="8027"/>
                </a:cubicBezTo>
                <a:cubicBezTo>
                  <a:pt x="1748" y="8027"/>
                  <a:pt x="1658" y="8121"/>
                  <a:pt x="1658" y="8233"/>
                </a:cubicBezTo>
                <a:lnTo>
                  <a:pt x="1658" y="10592"/>
                </a:lnTo>
                <a:lnTo>
                  <a:pt x="818" y="10592"/>
                </a:lnTo>
                <a:cubicBezTo>
                  <a:pt x="706" y="10592"/>
                  <a:pt x="601" y="10545"/>
                  <a:pt x="529" y="10473"/>
                </a:cubicBezTo>
                <a:cubicBezTo>
                  <a:pt x="478" y="10425"/>
                  <a:pt x="442" y="10364"/>
                  <a:pt x="424" y="10299"/>
                </a:cubicBezTo>
                <a:lnTo>
                  <a:pt x="1021" y="9991"/>
                </a:lnTo>
                <a:cubicBezTo>
                  <a:pt x="1122" y="9941"/>
                  <a:pt x="1162" y="9818"/>
                  <a:pt x="1111" y="9720"/>
                </a:cubicBezTo>
                <a:cubicBezTo>
                  <a:pt x="1073" y="9649"/>
                  <a:pt x="1002" y="9608"/>
                  <a:pt x="928" y="9608"/>
                </a:cubicBezTo>
                <a:cubicBezTo>
                  <a:pt x="897" y="9608"/>
                  <a:pt x="866" y="9615"/>
                  <a:pt x="836" y="9630"/>
                </a:cubicBezTo>
                <a:lnTo>
                  <a:pt x="406" y="9847"/>
                </a:lnTo>
                <a:lnTo>
                  <a:pt x="406" y="9264"/>
                </a:lnTo>
                <a:lnTo>
                  <a:pt x="1021" y="8950"/>
                </a:lnTo>
                <a:cubicBezTo>
                  <a:pt x="1122" y="8899"/>
                  <a:pt x="1162" y="8776"/>
                  <a:pt x="1111" y="8675"/>
                </a:cubicBezTo>
                <a:cubicBezTo>
                  <a:pt x="1076" y="8606"/>
                  <a:pt x="1004" y="8566"/>
                  <a:pt x="930" y="8566"/>
                </a:cubicBezTo>
                <a:cubicBezTo>
                  <a:pt x="898" y="8566"/>
                  <a:pt x="866" y="8573"/>
                  <a:pt x="836" y="8588"/>
                </a:cubicBezTo>
                <a:lnTo>
                  <a:pt x="406" y="8809"/>
                </a:lnTo>
                <a:lnTo>
                  <a:pt x="406" y="8222"/>
                </a:lnTo>
                <a:lnTo>
                  <a:pt x="1021" y="7908"/>
                </a:lnTo>
                <a:cubicBezTo>
                  <a:pt x="1122" y="7857"/>
                  <a:pt x="1162" y="7734"/>
                  <a:pt x="1111" y="7636"/>
                </a:cubicBezTo>
                <a:cubicBezTo>
                  <a:pt x="1076" y="7565"/>
                  <a:pt x="1004" y="7524"/>
                  <a:pt x="929" y="7524"/>
                </a:cubicBezTo>
                <a:cubicBezTo>
                  <a:pt x="898" y="7524"/>
                  <a:pt x="866" y="7531"/>
                  <a:pt x="836" y="7546"/>
                </a:cubicBezTo>
                <a:lnTo>
                  <a:pt x="410" y="7763"/>
                </a:lnTo>
                <a:lnTo>
                  <a:pt x="410" y="7181"/>
                </a:lnTo>
                <a:lnTo>
                  <a:pt x="1024" y="6866"/>
                </a:lnTo>
                <a:cubicBezTo>
                  <a:pt x="1122" y="6815"/>
                  <a:pt x="1162" y="6692"/>
                  <a:pt x="1111" y="6591"/>
                </a:cubicBezTo>
                <a:cubicBezTo>
                  <a:pt x="1076" y="6520"/>
                  <a:pt x="1006" y="6482"/>
                  <a:pt x="932" y="6482"/>
                </a:cubicBezTo>
                <a:cubicBezTo>
                  <a:pt x="900" y="6482"/>
                  <a:pt x="867" y="6489"/>
                  <a:pt x="836" y="6504"/>
                </a:cubicBezTo>
                <a:lnTo>
                  <a:pt x="410" y="6721"/>
                </a:lnTo>
                <a:lnTo>
                  <a:pt x="410" y="6139"/>
                </a:lnTo>
                <a:lnTo>
                  <a:pt x="1024" y="5824"/>
                </a:lnTo>
                <a:cubicBezTo>
                  <a:pt x="1122" y="5774"/>
                  <a:pt x="1162" y="5651"/>
                  <a:pt x="1111" y="5549"/>
                </a:cubicBezTo>
                <a:cubicBezTo>
                  <a:pt x="1076" y="5480"/>
                  <a:pt x="1004" y="5440"/>
                  <a:pt x="930" y="5440"/>
                </a:cubicBezTo>
                <a:cubicBezTo>
                  <a:pt x="898" y="5440"/>
                  <a:pt x="866" y="5447"/>
                  <a:pt x="836" y="5462"/>
                </a:cubicBezTo>
                <a:lnTo>
                  <a:pt x="410" y="5679"/>
                </a:lnTo>
                <a:lnTo>
                  <a:pt x="410" y="5358"/>
                </a:lnTo>
                <a:cubicBezTo>
                  <a:pt x="410" y="5245"/>
                  <a:pt x="457" y="5144"/>
                  <a:pt x="529" y="5068"/>
                </a:cubicBezTo>
                <a:cubicBezTo>
                  <a:pt x="605" y="4996"/>
                  <a:pt x="706" y="4949"/>
                  <a:pt x="818" y="4949"/>
                </a:cubicBezTo>
                <a:lnTo>
                  <a:pt x="1661" y="4949"/>
                </a:lnTo>
                <a:lnTo>
                  <a:pt x="1661" y="7307"/>
                </a:lnTo>
                <a:cubicBezTo>
                  <a:pt x="1661" y="7419"/>
                  <a:pt x="1752" y="7513"/>
                  <a:pt x="1864" y="7513"/>
                </a:cubicBezTo>
                <a:cubicBezTo>
                  <a:pt x="1976" y="7513"/>
                  <a:pt x="2070" y="7419"/>
                  <a:pt x="2070" y="7307"/>
                </a:cubicBezTo>
                <a:lnTo>
                  <a:pt x="2070" y="4949"/>
                </a:lnTo>
                <a:close/>
                <a:moveTo>
                  <a:pt x="13150" y="4949"/>
                </a:moveTo>
                <a:cubicBezTo>
                  <a:pt x="13262" y="4949"/>
                  <a:pt x="13367" y="4996"/>
                  <a:pt x="13439" y="5068"/>
                </a:cubicBezTo>
                <a:cubicBezTo>
                  <a:pt x="13515" y="5144"/>
                  <a:pt x="13562" y="5245"/>
                  <a:pt x="13562" y="5358"/>
                </a:cubicBezTo>
                <a:lnTo>
                  <a:pt x="13562" y="5679"/>
                </a:lnTo>
                <a:lnTo>
                  <a:pt x="13132" y="5462"/>
                </a:lnTo>
                <a:cubicBezTo>
                  <a:pt x="13102" y="5447"/>
                  <a:pt x="13070" y="5440"/>
                  <a:pt x="13039" y="5440"/>
                </a:cubicBezTo>
                <a:cubicBezTo>
                  <a:pt x="12964" y="5440"/>
                  <a:pt x="12893" y="5480"/>
                  <a:pt x="12857" y="5549"/>
                </a:cubicBezTo>
                <a:cubicBezTo>
                  <a:pt x="12806" y="5651"/>
                  <a:pt x="12846" y="5774"/>
                  <a:pt x="12947" y="5824"/>
                </a:cubicBezTo>
                <a:lnTo>
                  <a:pt x="13562" y="6139"/>
                </a:lnTo>
                <a:lnTo>
                  <a:pt x="13559" y="6139"/>
                </a:lnTo>
                <a:lnTo>
                  <a:pt x="13559" y="6721"/>
                </a:lnTo>
                <a:lnTo>
                  <a:pt x="13132" y="6504"/>
                </a:lnTo>
                <a:cubicBezTo>
                  <a:pt x="13102" y="6489"/>
                  <a:pt x="13070" y="6482"/>
                  <a:pt x="13039" y="6482"/>
                </a:cubicBezTo>
                <a:cubicBezTo>
                  <a:pt x="12964" y="6482"/>
                  <a:pt x="12893" y="6522"/>
                  <a:pt x="12857" y="6591"/>
                </a:cubicBezTo>
                <a:cubicBezTo>
                  <a:pt x="12806" y="6692"/>
                  <a:pt x="12846" y="6815"/>
                  <a:pt x="12947" y="6866"/>
                </a:cubicBezTo>
                <a:lnTo>
                  <a:pt x="13559" y="7181"/>
                </a:lnTo>
                <a:lnTo>
                  <a:pt x="13559" y="7763"/>
                </a:lnTo>
                <a:lnTo>
                  <a:pt x="13132" y="7546"/>
                </a:lnTo>
                <a:cubicBezTo>
                  <a:pt x="13102" y="7531"/>
                  <a:pt x="13071" y="7524"/>
                  <a:pt x="13039" y="7524"/>
                </a:cubicBezTo>
                <a:cubicBezTo>
                  <a:pt x="12965" y="7524"/>
                  <a:pt x="12893" y="7565"/>
                  <a:pt x="12857" y="7636"/>
                </a:cubicBezTo>
                <a:cubicBezTo>
                  <a:pt x="12806" y="7734"/>
                  <a:pt x="12846" y="7857"/>
                  <a:pt x="12947" y="7908"/>
                </a:cubicBezTo>
                <a:lnTo>
                  <a:pt x="13559" y="8222"/>
                </a:lnTo>
                <a:lnTo>
                  <a:pt x="13559" y="8809"/>
                </a:lnTo>
                <a:lnTo>
                  <a:pt x="13132" y="8588"/>
                </a:lnTo>
                <a:cubicBezTo>
                  <a:pt x="13102" y="8573"/>
                  <a:pt x="13070" y="8566"/>
                  <a:pt x="13039" y="8566"/>
                </a:cubicBezTo>
                <a:cubicBezTo>
                  <a:pt x="12964" y="8566"/>
                  <a:pt x="12893" y="8606"/>
                  <a:pt x="12857" y="8675"/>
                </a:cubicBezTo>
                <a:cubicBezTo>
                  <a:pt x="12806" y="8776"/>
                  <a:pt x="12846" y="8899"/>
                  <a:pt x="12947" y="8950"/>
                </a:cubicBezTo>
                <a:lnTo>
                  <a:pt x="13559" y="9264"/>
                </a:lnTo>
                <a:lnTo>
                  <a:pt x="13559" y="9847"/>
                </a:lnTo>
                <a:lnTo>
                  <a:pt x="13132" y="9630"/>
                </a:lnTo>
                <a:cubicBezTo>
                  <a:pt x="13102" y="9615"/>
                  <a:pt x="13071" y="9608"/>
                  <a:pt x="13039" y="9608"/>
                </a:cubicBezTo>
                <a:cubicBezTo>
                  <a:pt x="12965" y="9608"/>
                  <a:pt x="12893" y="9649"/>
                  <a:pt x="12857" y="9720"/>
                </a:cubicBezTo>
                <a:cubicBezTo>
                  <a:pt x="12806" y="9818"/>
                  <a:pt x="12846" y="9941"/>
                  <a:pt x="12947" y="9991"/>
                </a:cubicBezTo>
                <a:lnTo>
                  <a:pt x="13544" y="10299"/>
                </a:lnTo>
                <a:cubicBezTo>
                  <a:pt x="13523" y="10364"/>
                  <a:pt x="13486" y="10425"/>
                  <a:pt x="13439" y="10473"/>
                </a:cubicBezTo>
                <a:cubicBezTo>
                  <a:pt x="13367" y="10545"/>
                  <a:pt x="13262" y="10592"/>
                  <a:pt x="13150" y="10592"/>
                </a:cubicBezTo>
                <a:lnTo>
                  <a:pt x="12311" y="10592"/>
                </a:lnTo>
                <a:lnTo>
                  <a:pt x="12311" y="8233"/>
                </a:lnTo>
                <a:cubicBezTo>
                  <a:pt x="12311" y="8121"/>
                  <a:pt x="12220" y="8027"/>
                  <a:pt x="12105" y="8027"/>
                </a:cubicBezTo>
                <a:cubicBezTo>
                  <a:pt x="11992" y="8027"/>
                  <a:pt x="11902" y="8121"/>
                  <a:pt x="11902" y="8233"/>
                </a:cubicBezTo>
                <a:lnTo>
                  <a:pt x="11902" y="10592"/>
                </a:lnTo>
                <a:lnTo>
                  <a:pt x="11059" y="10592"/>
                </a:lnTo>
                <a:cubicBezTo>
                  <a:pt x="10947" y="10592"/>
                  <a:pt x="10846" y="10545"/>
                  <a:pt x="10770" y="10473"/>
                </a:cubicBezTo>
                <a:cubicBezTo>
                  <a:pt x="10723" y="10425"/>
                  <a:pt x="10687" y="10364"/>
                  <a:pt x="10668" y="10299"/>
                </a:cubicBezTo>
                <a:lnTo>
                  <a:pt x="11265" y="9991"/>
                </a:lnTo>
                <a:cubicBezTo>
                  <a:pt x="11367" y="9941"/>
                  <a:pt x="11406" y="9818"/>
                  <a:pt x="11352" y="9720"/>
                </a:cubicBezTo>
                <a:cubicBezTo>
                  <a:pt x="11316" y="9649"/>
                  <a:pt x="11245" y="9608"/>
                  <a:pt x="11171" y="9608"/>
                </a:cubicBezTo>
                <a:cubicBezTo>
                  <a:pt x="11140" y="9608"/>
                  <a:pt x="11110" y="9615"/>
                  <a:pt x="11081" y="9630"/>
                </a:cubicBezTo>
                <a:lnTo>
                  <a:pt x="10650" y="9847"/>
                </a:lnTo>
                <a:lnTo>
                  <a:pt x="10650" y="9264"/>
                </a:lnTo>
                <a:lnTo>
                  <a:pt x="11265" y="8950"/>
                </a:lnTo>
                <a:cubicBezTo>
                  <a:pt x="11367" y="8899"/>
                  <a:pt x="11406" y="8776"/>
                  <a:pt x="11352" y="8675"/>
                </a:cubicBezTo>
                <a:cubicBezTo>
                  <a:pt x="11317" y="8606"/>
                  <a:pt x="11245" y="8566"/>
                  <a:pt x="11172" y="8566"/>
                </a:cubicBezTo>
                <a:cubicBezTo>
                  <a:pt x="11141" y="8566"/>
                  <a:pt x="11110" y="8573"/>
                  <a:pt x="11081" y="8588"/>
                </a:cubicBezTo>
                <a:lnTo>
                  <a:pt x="10650" y="8809"/>
                </a:lnTo>
                <a:lnTo>
                  <a:pt x="10650" y="8222"/>
                </a:lnTo>
                <a:lnTo>
                  <a:pt x="11265" y="7908"/>
                </a:lnTo>
                <a:cubicBezTo>
                  <a:pt x="11367" y="7857"/>
                  <a:pt x="11406" y="7734"/>
                  <a:pt x="11352" y="7636"/>
                </a:cubicBezTo>
                <a:cubicBezTo>
                  <a:pt x="11316" y="7565"/>
                  <a:pt x="11245" y="7524"/>
                  <a:pt x="11171" y="7524"/>
                </a:cubicBezTo>
                <a:cubicBezTo>
                  <a:pt x="11140" y="7524"/>
                  <a:pt x="11110" y="7531"/>
                  <a:pt x="11081" y="7546"/>
                </a:cubicBezTo>
                <a:lnTo>
                  <a:pt x="10650" y="7763"/>
                </a:lnTo>
                <a:lnTo>
                  <a:pt x="10650" y="7181"/>
                </a:lnTo>
                <a:lnTo>
                  <a:pt x="11265" y="6866"/>
                </a:lnTo>
                <a:cubicBezTo>
                  <a:pt x="11367" y="6815"/>
                  <a:pt x="11406" y="6692"/>
                  <a:pt x="11352" y="6591"/>
                </a:cubicBezTo>
                <a:cubicBezTo>
                  <a:pt x="11317" y="6520"/>
                  <a:pt x="11246" y="6482"/>
                  <a:pt x="11174" y="6482"/>
                </a:cubicBezTo>
                <a:cubicBezTo>
                  <a:pt x="11142" y="6482"/>
                  <a:pt x="11110" y="6489"/>
                  <a:pt x="11081" y="6504"/>
                </a:cubicBezTo>
                <a:lnTo>
                  <a:pt x="10650" y="6721"/>
                </a:lnTo>
                <a:lnTo>
                  <a:pt x="10650" y="6139"/>
                </a:lnTo>
                <a:lnTo>
                  <a:pt x="11265" y="5824"/>
                </a:lnTo>
                <a:cubicBezTo>
                  <a:pt x="11367" y="5774"/>
                  <a:pt x="11406" y="5651"/>
                  <a:pt x="11352" y="5549"/>
                </a:cubicBezTo>
                <a:cubicBezTo>
                  <a:pt x="11317" y="5480"/>
                  <a:pt x="11245" y="5440"/>
                  <a:pt x="11172" y="5440"/>
                </a:cubicBezTo>
                <a:cubicBezTo>
                  <a:pt x="11141" y="5440"/>
                  <a:pt x="11110" y="5447"/>
                  <a:pt x="11081" y="5462"/>
                </a:cubicBezTo>
                <a:lnTo>
                  <a:pt x="10650" y="5679"/>
                </a:lnTo>
                <a:lnTo>
                  <a:pt x="10650" y="5358"/>
                </a:lnTo>
                <a:cubicBezTo>
                  <a:pt x="10650" y="5245"/>
                  <a:pt x="10697" y="5144"/>
                  <a:pt x="10770" y="5068"/>
                </a:cubicBezTo>
                <a:cubicBezTo>
                  <a:pt x="10846" y="4996"/>
                  <a:pt x="10947" y="4949"/>
                  <a:pt x="11059" y="4949"/>
                </a:cubicBezTo>
                <a:lnTo>
                  <a:pt x="11902" y="4949"/>
                </a:lnTo>
                <a:lnTo>
                  <a:pt x="11902" y="7307"/>
                </a:lnTo>
                <a:cubicBezTo>
                  <a:pt x="11902" y="7419"/>
                  <a:pt x="11992" y="7513"/>
                  <a:pt x="12105" y="7513"/>
                </a:cubicBezTo>
                <a:cubicBezTo>
                  <a:pt x="12220" y="7513"/>
                  <a:pt x="12311" y="7419"/>
                  <a:pt x="12311" y="7307"/>
                </a:cubicBezTo>
                <a:lnTo>
                  <a:pt x="12311" y="4949"/>
                </a:lnTo>
                <a:close/>
                <a:moveTo>
                  <a:pt x="3524" y="0"/>
                </a:moveTo>
                <a:cubicBezTo>
                  <a:pt x="3141" y="0"/>
                  <a:pt x="2793" y="156"/>
                  <a:pt x="2540" y="409"/>
                </a:cubicBezTo>
                <a:cubicBezTo>
                  <a:pt x="2291" y="659"/>
                  <a:pt x="2135" y="1009"/>
                  <a:pt x="2135" y="1393"/>
                </a:cubicBezTo>
                <a:cubicBezTo>
                  <a:pt x="2135" y="1776"/>
                  <a:pt x="2291" y="2124"/>
                  <a:pt x="2540" y="2373"/>
                </a:cubicBezTo>
                <a:cubicBezTo>
                  <a:pt x="2746" y="2579"/>
                  <a:pt x="3018" y="2720"/>
                  <a:pt x="3318" y="2767"/>
                </a:cubicBezTo>
                <a:lnTo>
                  <a:pt x="3318" y="3263"/>
                </a:lnTo>
                <a:cubicBezTo>
                  <a:pt x="3318" y="3426"/>
                  <a:pt x="3387" y="3578"/>
                  <a:pt x="3495" y="3686"/>
                </a:cubicBezTo>
                <a:cubicBezTo>
                  <a:pt x="3607" y="3795"/>
                  <a:pt x="3756" y="3864"/>
                  <a:pt x="3922" y="3864"/>
                </a:cubicBezTo>
                <a:lnTo>
                  <a:pt x="5865" y="3864"/>
                </a:lnTo>
                <a:cubicBezTo>
                  <a:pt x="5915" y="3864"/>
                  <a:pt x="5962" y="3885"/>
                  <a:pt x="5998" y="3921"/>
                </a:cubicBezTo>
                <a:cubicBezTo>
                  <a:pt x="6035" y="3954"/>
                  <a:pt x="6056" y="4005"/>
                  <a:pt x="6056" y="4055"/>
                </a:cubicBezTo>
                <a:lnTo>
                  <a:pt x="6056" y="6190"/>
                </a:lnTo>
                <a:lnTo>
                  <a:pt x="5875" y="6190"/>
                </a:lnTo>
                <a:cubicBezTo>
                  <a:pt x="5745" y="6190"/>
                  <a:pt x="5626" y="6240"/>
                  <a:pt x="5543" y="6327"/>
                </a:cubicBezTo>
                <a:cubicBezTo>
                  <a:pt x="5456" y="6410"/>
                  <a:pt x="5405" y="6530"/>
                  <a:pt x="5405" y="6656"/>
                </a:cubicBezTo>
                <a:lnTo>
                  <a:pt x="5405" y="7036"/>
                </a:lnTo>
                <a:lnTo>
                  <a:pt x="3727" y="7036"/>
                </a:lnTo>
                <a:lnTo>
                  <a:pt x="3727" y="5358"/>
                </a:lnTo>
                <a:cubicBezTo>
                  <a:pt x="3727" y="5133"/>
                  <a:pt x="3636" y="4927"/>
                  <a:pt x="3488" y="4779"/>
                </a:cubicBezTo>
                <a:cubicBezTo>
                  <a:pt x="3340" y="4630"/>
                  <a:pt x="3133" y="4540"/>
                  <a:pt x="2909" y="4540"/>
                </a:cubicBezTo>
                <a:lnTo>
                  <a:pt x="818" y="4540"/>
                </a:lnTo>
                <a:cubicBezTo>
                  <a:pt x="594" y="4540"/>
                  <a:pt x="388" y="4630"/>
                  <a:pt x="240" y="4779"/>
                </a:cubicBezTo>
                <a:cubicBezTo>
                  <a:pt x="91" y="4927"/>
                  <a:pt x="1" y="5133"/>
                  <a:pt x="1" y="5358"/>
                </a:cubicBezTo>
                <a:lnTo>
                  <a:pt x="1" y="10183"/>
                </a:lnTo>
                <a:cubicBezTo>
                  <a:pt x="1" y="10407"/>
                  <a:pt x="91" y="10614"/>
                  <a:pt x="240" y="10762"/>
                </a:cubicBezTo>
                <a:cubicBezTo>
                  <a:pt x="388" y="10910"/>
                  <a:pt x="594" y="11001"/>
                  <a:pt x="818" y="11001"/>
                </a:cubicBezTo>
                <a:lnTo>
                  <a:pt x="2909" y="11001"/>
                </a:lnTo>
                <a:cubicBezTo>
                  <a:pt x="3133" y="11001"/>
                  <a:pt x="3340" y="10910"/>
                  <a:pt x="3488" y="10762"/>
                </a:cubicBezTo>
                <a:cubicBezTo>
                  <a:pt x="3636" y="10614"/>
                  <a:pt x="3727" y="10407"/>
                  <a:pt x="3727" y="10183"/>
                </a:cubicBezTo>
                <a:lnTo>
                  <a:pt x="3727" y="8505"/>
                </a:lnTo>
                <a:lnTo>
                  <a:pt x="5402" y="8505"/>
                </a:lnTo>
                <a:lnTo>
                  <a:pt x="5402" y="8881"/>
                </a:lnTo>
                <a:cubicBezTo>
                  <a:pt x="5402" y="9011"/>
                  <a:pt x="5456" y="9130"/>
                  <a:pt x="5539" y="9214"/>
                </a:cubicBezTo>
                <a:cubicBezTo>
                  <a:pt x="5626" y="9300"/>
                  <a:pt x="5742" y="9351"/>
                  <a:pt x="5872" y="9351"/>
                </a:cubicBezTo>
                <a:lnTo>
                  <a:pt x="6519" y="9351"/>
                </a:lnTo>
                <a:cubicBezTo>
                  <a:pt x="6635" y="9351"/>
                  <a:pt x="6726" y="9261"/>
                  <a:pt x="6726" y="9149"/>
                </a:cubicBezTo>
                <a:cubicBezTo>
                  <a:pt x="6726" y="9033"/>
                  <a:pt x="6635" y="8942"/>
                  <a:pt x="6519" y="8942"/>
                </a:cubicBezTo>
                <a:lnTo>
                  <a:pt x="5872" y="8942"/>
                </a:lnTo>
                <a:cubicBezTo>
                  <a:pt x="5839" y="8942"/>
                  <a:pt x="5810" y="8913"/>
                  <a:pt x="5810" y="8881"/>
                </a:cubicBezTo>
                <a:lnTo>
                  <a:pt x="5810" y="6656"/>
                </a:lnTo>
                <a:cubicBezTo>
                  <a:pt x="5810" y="6624"/>
                  <a:pt x="5839" y="6598"/>
                  <a:pt x="5872" y="6598"/>
                </a:cubicBezTo>
                <a:lnTo>
                  <a:pt x="8097" y="6598"/>
                </a:lnTo>
                <a:cubicBezTo>
                  <a:pt x="8129" y="6598"/>
                  <a:pt x="8158" y="6624"/>
                  <a:pt x="8158" y="6656"/>
                </a:cubicBezTo>
                <a:lnTo>
                  <a:pt x="8158" y="8881"/>
                </a:lnTo>
                <a:cubicBezTo>
                  <a:pt x="8158" y="8913"/>
                  <a:pt x="8129" y="8942"/>
                  <a:pt x="8097" y="8942"/>
                </a:cubicBezTo>
                <a:lnTo>
                  <a:pt x="7449" y="8942"/>
                </a:lnTo>
                <a:cubicBezTo>
                  <a:pt x="7333" y="8942"/>
                  <a:pt x="7243" y="9036"/>
                  <a:pt x="7243" y="9149"/>
                </a:cubicBezTo>
                <a:cubicBezTo>
                  <a:pt x="7243" y="9261"/>
                  <a:pt x="7333" y="9351"/>
                  <a:pt x="7449" y="9351"/>
                </a:cubicBezTo>
                <a:lnTo>
                  <a:pt x="8097" y="9351"/>
                </a:lnTo>
                <a:cubicBezTo>
                  <a:pt x="8227" y="9351"/>
                  <a:pt x="8343" y="9297"/>
                  <a:pt x="8429" y="9214"/>
                </a:cubicBezTo>
                <a:cubicBezTo>
                  <a:pt x="8513" y="9130"/>
                  <a:pt x="8567" y="9011"/>
                  <a:pt x="8567" y="8881"/>
                </a:cubicBezTo>
                <a:lnTo>
                  <a:pt x="8567" y="8505"/>
                </a:lnTo>
                <a:lnTo>
                  <a:pt x="10242" y="8505"/>
                </a:lnTo>
                <a:lnTo>
                  <a:pt x="10242" y="10183"/>
                </a:lnTo>
                <a:cubicBezTo>
                  <a:pt x="10242" y="10407"/>
                  <a:pt x="10332" y="10614"/>
                  <a:pt x="10480" y="10762"/>
                </a:cubicBezTo>
                <a:cubicBezTo>
                  <a:pt x="10629" y="10910"/>
                  <a:pt x="10835" y="11001"/>
                  <a:pt x="11059" y="11001"/>
                </a:cubicBezTo>
                <a:lnTo>
                  <a:pt x="13150" y="11001"/>
                </a:lnTo>
                <a:cubicBezTo>
                  <a:pt x="13374" y="11001"/>
                  <a:pt x="13581" y="10910"/>
                  <a:pt x="13729" y="10762"/>
                </a:cubicBezTo>
                <a:cubicBezTo>
                  <a:pt x="13877" y="10614"/>
                  <a:pt x="13968" y="10407"/>
                  <a:pt x="13968" y="10183"/>
                </a:cubicBezTo>
                <a:lnTo>
                  <a:pt x="13968" y="5358"/>
                </a:lnTo>
                <a:cubicBezTo>
                  <a:pt x="13968" y="5133"/>
                  <a:pt x="13877" y="4927"/>
                  <a:pt x="13729" y="4779"/>
                </a:cubicBezTo>
                <a:cubicBezTo>
                  <a:pt x="13581" y="4630"/>
                  <a:pt x="13374" y="4540"/>
                  <a:pt x="13150" y="4540"/>
                </a:cubicBezTo>
                <a:lnTo>
                  <a:pt x="11059" y="4540"/>
                </a:lnTo>
                <a:cubicBezTo>
                  <a:pt x="10835" y="4540"/>
                  <a:pt x="10629" y="4630"/>
                  <a:pt x="10480" y="4779"/>
                </a:cubicBezTo>
                <a:cubicBezTo>
                  <a:pt x="10332" y="4927"/>
                  <a:pt x="10242" y="5133"/>
                  <a:pt x="10242" y="5358"/>
                </a:cubicBezTo>
                <a:lnTo>
                  <a:pt x="10242" y="7036"/>
                </a:lnTo>
                <a:lnTo>
                  <a:pt x="8567" y="7036"/>
                </a:lnTo>
                <a:lnTo>
                  <a:pt x="8567" y="6656"/>
                </a:lnTo>
                <a:cubicBezTo>
                  <a:pt x="8567" y="6530"/>
                  <a:pt x="8513" y="6410"/>
                  <a:pt x="8429" y="6327"/>
                </a:cubicBezTo>
                <a:cubicBezTo>
                  <a:pt x="8343" y="6240"/>
                  <a:pt x="8227" y="6190"/>
                  <a:pt x="8097" y="6190"/>
                </a:cubicBezTo>
                <a:lnTo>
                  <a:pt x="7916" y="6190"/>
                </a:lnTo>
                <a:lnTo>
                  <a:pt x="7916" y="4055"/>
                </a:lnTo>
                <a:cubicBezTo>
                  <a:pt x="7916" y="4005"/>
                  <a:pt x="7937" y="3954"/>
                  <a:pt x="7974" y="3921"/>
                </a:cubicBezTo>
                <a:cubicBezTo>
                  <a:pt x="8006" y="3885"/>
                  <a:pt x="8053" y="3864"/>
                  <a:pt x="8107" y="3864"/>
                </a:cubicBezTo>
                <a:lnTo>
                  <a:pt x="10050" y="3864"/>
                </a:lnTo>
                <a:cubicBezTo>
                  <a:pt x="10213" y="3864"/>
                  <a:pt x="10365" y="3795"/>
                  <a:pt x="10473" y="3686"/>
                </a:cubicBezTo>
                <a:cubicBezTo>
                  <a:pt x="10582" y="3578"/>
                  <a:pt x="10650" y="3426"/>
                  <a:pt x="10650" y="3263"/>
                </a:cubicBezTo>
                <a:lnTo>
                  <a:pt x="10650" y="2767"/>
                </a:lnTo>
                <a:cubicBezTo>
                  <a:pt x="10951" y="2720"/>
                  <a:pt x="11222" y="2579"/>
                  <a:pt x="11428" y="2373"/>
                </a:cubicBezTo>
                <a:cubicBezTo>
                  <a:pt x="11681" y="2124"/>
                  <a:pt x="11837" y="1776"/>
                  <a:pt x="11837" y="1393"/>
                </a:cubicBezTo>
                <a:cubicBezTo>
                  <a:pt x="11837" y="1009"/>
                  <a:pt x="11681" y="662"/>
                  <a:pt x="11428" y="409"/>
                </a:cubicBezTo>
                <a:cubicBezTo>
                  <a:pt x="11179" y="156"/>
                  <a:pt x="10831" y="0"/>
                  <a:pt x="10448" y="0"/>
                </a:cubicBezTo>
                <a:cubicBezTo>
                  <a:pt x="10061" y="0"/>
                  <a:pt x="9713" y="156"/>
                  <a:pt x="9464" y="409"/>
                </a:cubicBezTo>
                <a:cubicBezTo>
                  <a:pt x="9214" y="659"/>
                  <a:pt x="9055" y="1009"/>
                  <a:pt x="9055" y="1393"/>
                </a:cubicBezTo>
                <a:cubicBezTo>
                  <a:pt x="9055" y="1776"/>
                  <a:pt x="9211" y="2124"/>
                  <a:pt x="9464" y="2373"/>
                </a:cubicBezTo>
                <a:cubicBezTo>
                  <a:pt x="9670" y="2579"/>
                  <a:pt x="9941" y="2720"/>
                  <a:pt x="10242" y="2767"/>
                </a:cubicBezTo>
                <a:lnTo>
                  <a:pt x="10242" y="3263"/>
                </a:lnTo>
                <a:cubicBezTo>
                  <a:pt x="10242" y="3314"/>
                  <a:pt x="10220" y="3361"/>
                  <a:pt x="10184" y="3397"/>
                </a:cubicBezTo>
                <a:cubicBezTo>
                  <a:pt x="10148" y="3433"/>
                  <a:pt x="10101" y="3455"/>
                  <a:pt x="10050" y="3455"/>
                </a:cubicBezTo>
                <a:lnTo>
                  <a:pt x="8107" y="3455"/>
                </a:lnTo>
                <a:cubicBezTo>
                  <a:pt x="7941" y="3455"/>
                  <a:pt x="7793" y="3520"/>
                  <a:pt x="7684" y="3632"/>
                </a:cubicBezTo>
                <a:cubicBezTo>
                  <a:pt x="7576" y="3741"/>
                  <a:pt x="7507" y="3889"/>
                  <a:pt x="7507" y="4055"/>
                </a:cubicBezTo>
                <a:lnTo>
                  <a:pt x="7507" y="6190"/>
                </a:lnTo>
                <a:lnTo>
                  <a:pt x="6465" y="6190"/>
                </a:lnTo>
                <a:lnTo>
                  <a:pt x="6465" y="4055"/>
                </a:lnTo>
                <a:cubicBezTo>
                  <a:pt x="6465" y="3889"/>
                  <a:pt x="6396" y="3741"/>
                  <a:pt x="6288" y="3632"/>
                </a:cubicBezTo>
                <a:cubicBezTo>
                  <a:pt x="6179" y="3520"/>
                  <a:pt x="6027" y="3455"/>
                  <a:pt x="5861" y="3455"/>
                </a:cubicBezTo>
                <a:lnTo>
                  <a:pt x="3922" y="3455"/>
                </a:lnTo>
                <a:cubicBezTo>
                  <a:pt x="3868" y="3455"/>
                  <a:pt x="3821" y="3433"/>
                  <a:pt x="3785" y="3397"/>
                </a:cubicBezTo>
                <a:cubicBezTo>
                  <a:pt x="3752" y="3361"/>
                  <a:pt x="3727" y="3314"/>
                  <a:pt x="3727" y="3263"/>
                </a:cubicBezTo>
                <a:lnTo>
                  <a:pt x="3727" y="2767"/>
                </a:lnTo>
                <a:cubicBezTo>
                  <a:pt x="4031" y="2720"/>
                  <a:pt x="4302" y="2579"/>
                  <a:pt x="4508" y="2373"/>
                </a:cubicBezTo>
                <a:cubicBezTo>
                  <a:pt x="4758" y="2124"/>
                  <a:pt x="4913" y="1776"/>
                  <a:pt x="4913" y="1393"/>
                </a:cubicBezTo>
                <a:cubicBezTo>
                  <a:pt x="4913" y="1009"/>
                  <a:pt x="4758" y="662"/>
                  <a:pt x="4508" y="409"/>
                </a:cubicBezTo>
                <a:cubicBezTo>
                  <a:pt x="4255" y="156"/>
                  <a:pt x="3908" y="0"/>
                  <a:pt x="3524" y="0"/>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720000" y="445025"/>
            <a:ext cx="7433400" cy="5727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1200"/>
              <a:buFont typeface="DM Sans"/>
              <a:buNone/>
              <a:tabLst/>
              <a:defRPr/>
            </a:pPr>
            <a:r>
              <a:rPr lang="it-IT" dirty="0"/>
              <a:t>Business Model</a:t>
            </a:r>
            <a:br>
              <a:rPr lang="it-IT" dirty="0"/>
            </a:br>
            <a:r>
              <a:rPr kumimoji="0" lang="it-IT" sz="1200" b="0" i="0" u="none" strike="noStrike" kern="0" cap="none" spc="0" normalizeH="0" baseline="0" noProof="0" dirty="0">
                <a:ln>
                  <a:noFill/>
                </a:ln>
                <a:solidFill>
                  <a:srgbClr val="FFFFFF"/>
                </a:solidFill>
                <a:effectLst/>
                <a:uLnTx/>
                <a:uFillTx/>
                <a:latin typeface="DM Sans"/>
                <a:sym typeface="DM Sans"/>
              </a:rPr>
              <a:t>Vengono distinti tre elementi dei modelli di business: la </a:t>
            </a:r>
            <a:r>
              <a:rPr kumimoji="0" lang="it-IT" sz="1200" b="0" i="0" u="none" strike="noStrike" kern="0" cap="none" spc="0" normalizeH="0" baseline="0" noProof="0" dirty="0" err="1">
                <a:ln>
                  <a:noFill/>
                </a:ln>
                <a:solidFill>
                  <a:srgbClr val="FFFFFF"/>
                </a:solidFill>
                <a:effectLst/>
                <a:uLnTx/>
                <a:uFillTx/>
                <a:latin typeface="DM Sans"/>
                <a:sym typeface="DM Sans"/>
              </a:rPr>
              <a:t>value</a:t>
            </a:r>
            <a:r>
              <a:rPr kumimoji="0" lang="it-IT" sz="1200" b="0" i="0" u="none" strike="noStrike" kern="0" cap="none" spc="0" normalizeH="0" baseline="0" noProof="0" dirty="0">
                <a:ln>
                  <a:noFill/>
                </a:ln>
                <a:solidFill>
                  <a:srgbClr val="FFFFFF"/>
                </a:solidFill>
                <a:effectLst/>
                <a:uLnTx/>
                <a:uFillTx/>
                <a:latin typeface="DM Sans"/>
                <a:sym typeface="DM Sans"/>
              </a:rPr>
              <a:t> </a:t>
            </a:r>
            <a:r>
              <a:rPr kumimoji="0" lang="it-IT" sz="1200" b="0" i="0" u="none" strike="noStrike" kern="0" cap="none" spc="0" normalizeH="0" baseline="0" noProof="0" dirty="0" err="1">
                <a:ln>
                  <a:noFill/>
                </a:ln>
                <a:solidFill>
                  <a:srgbClr val="FFFFFF"/>
                </a:solidFill>
                <a:effectLst/>
                <a:uLnTx/>
                <a:uFillTx/>
                <a:latin typeface="DM Sans"/>
                <a:sym typeface="DM Sans"/>
              </a:rPr>
              <a:t>proposition</a:t>
            </a:r>
            <a:r>
              <a:rPr kumimoji="0" lang="it-IT" sz="1200" b="0" i="0" u="none" strike="noStrike" kern="0" cap="none" spc="0" normalizeH="0" baseline="0" noProof="0" dirty="0">
                <a:ln>
                  <a:noFill/>
                </a:ln>
                <a:solidFill>
                  <a:srgbClr val="FFFFFF"/>
                </a:solidFill>
                <a:effectLst/>
                <a:uLnTx/>
                <a:uFillTx/>
                <a:latin typeface="DM Sans"/>
                <a:sym typeface="DM Sans"/>
              </a:rPr>
              <a:t>, il valore della rete ed il modello ricavi/costi</a:t>
            </a:r>
            <a:br>
              <a:rPr kumimoji="0" lang="en-US" sz="1200" b="0" i="0" u="none" strike="noStrike" kern="0" cap="none" spc="0" normalizeH="0" baseline="0" noProof="0" dirty="0">
                <a:ln>
                  <a:noFill/>
                </a:ln>
                <a:solidFill>
                  <a:srgbClr val="FFFFFF"/>
                </a:solidFill>
                <a:effectLst/>
                <a:uLnTx/>
                <a:uFillTx/>
                <a:latin typeface="DM Sans"/>
                <a:sym typeface="DM Sans"/>
              </a:rPr>
            </a:br>
            <a:br>
              <a:rPr lang="it-IT" dirty="0"/>
            </a:br>
            <a:endParaRPr lang="it-IT" dirty="0"/>
          </a:p>
        </p:txBody>
      </p:sp>
      <p:sp>
        <p:nvSpPr>
          <p:cNvPr id="197" name="Google Shape;197;p30"/>
          <p:cNvSpPr txBox="1">
            <a:spLocks noGrp="1"/>
          </p:cNvSpPr>
          <p:nvPr>
            <p:ph type="subTitle" idx="4"/>
          </p:nvPr>
        </p:nvSpPr>
        <p:spPr>
          <a:xfrm>
            <a:off x="713225" y="2320961"/>
            <a:ext cx="2473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Value Proposition</a:t>
            </a:r>
            <a:endParaRPr dirty="0"/>
          </a:p>
        </p:txBody>
      </p:sp>
      <p:sp>
        <p:nvSpPr>
          <p:cNvPr id="198" name="Google Shape;198;p30"/>
          <p:cNvSpPr txBox="1">
            <a:spLocks noGrp="1"/>
          </p:cNvSpPr>
          <p:nvPr>
            <p:ph type="subTitle" idx="5"/>
          </p:nvPr>
        </p:nvSpPr>
        <p:spPr>
          <a:xfrm>
            <a:off x="3331866" y="2320961"/>
            <a:ext cx="24735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Valore della rete</a:t>
            </a:r>
            <a:endParaRPr dirty="0"/>
          </a:p>
        </p:txBody>
      </p:sp>
      <p:sp>
        <p:nvSpPr>
          <p:cNvPr id="199" name="Google Shape;199;p30"/>
          <p:cNvSpPr txBox="1">
            <a:spLocks noGrp="1"/>
          </p:cNvSpPr>
          <p:nvPr>
            <p:ph type="subTitle" idx="1"/>
          </p:nvPr>
        </p:nvSpPr>
        <p:spPr>
          <a:xfrm>
            <a:off x="713225" y="2772460"/>
            <a:ext cx="2473500" cy="150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DAFA72"/>
                </a:solidFill>
              </a:rPr>
              <a:t>Senso di indipendenza</a:t>
            </a:r>
            <a:r>
              <a:rPr lang="it-IT" dirty="0"/>
              <a:t> dal petrolio, un nuovo modo di intendere la «vita da </a:t>
            </a:r>
            <a:r>
              <a:rPr lang="it-IT" dirty="0" err="1"/>
              <a:t>automibilisti</a:t>
            </a:r>
            <a:r>
              <a:rPr lang="it-IT" dirty="0"/>
              <a:t>», livello tecnologico generalmente molto elevato</a:t>
            </a:r>
            <a:endParaRPr dirty="0"/>
          </a:p>
        </p:txBody>
      </p:sp>
      <p:sp>
        <p:nvSpPr>
          <p:cNvPr id="200" name="Google Shape;200;p30"/>
          <p:cNvSpPr txBox="1">
            <a:spLocks noGrp="1"/>
          </p:cNvSpPr>
          <p:nvPr>
            <p:ph type="subTitle" idx="2"/>
          </p:nvPr>
        </p:nvSpPr>
        <p:spPr>
          <a:xfrm>
            <a:off x="3331862" y="2772460"/>
            <a:ext cx="2473500" cy="216381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 competitività dei modelli di è limitata dal raggiungimento di una </a:t>
            </a:r>
            <a:r>
              <a:rPr lang="it-IT" dirty="0">
                <a:solidFill>
                  <a:srgbClr val="DAFA72"/>
                </a:solidFill>
              </a:rPr>
              <a:t>massa critica</a:t>
            </a:r>
            <a:r>
              <a:rPr lang="it-IT" dirty="0"/>
              <a:t> di veicoli che aumenti il numero delle stazioni</a:t>
            </a:r>
            <a:endParaRPr dirty="0"/>
          </a:p>
        </p:txBody>
      </p:sp>
      <p:sp>
        <p:nvSpPr>
          <p:cNvPr id="201" name="Google Shape;201;p30"/>
          <p:cNvSpPr txBox="1">
            <a:spLocks noGrp="1"/>
          </p:cNvSpPr>
          <p:nvPr>
            <p:ph type="subTitle" idx="3"/>
          </p:nvPr>
        </p:nvSpPr>
        <p:spPr>
          <a:xfrm>
            <a:off x="5950506" y="2772460"/>
            <a:ext cx="2473500" cy="23710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rgbClr val="DAFA72"/>
                </a:solidFill>
              </a:rPr>
              <a:t>Tariffe</a:t>
            </a:r>
            <a:r>
              <a:rPr lang="it-IT" dirty="0"/>
              <a:t> a consumo, abbonamenti, affitto di spazi pubblicitari</a:t>
            </a:r>
            <a:endParaRPr dirty="0"/>
          </a:p>
        </p:txBody>
      </p:sp>
      <p:sp>
        <p:nvSpPr>
          <p:cNvPr id="202" name="Google Shape;202;p30"/>
          <p:cNvSpPr txBox="1">
            <a:spLocks noGrp="1"/>
          </p:cNvSpPr>
          <p:nvPr>
            <p:ph type="subTitle" idx="6"/>
          </p:nvPr>
        </p:nvSpPr>
        <p:spPr>
          <a:xfrm>
            <a:off x="5950506" y="2320961"/>
            <a:ext cx="2690574"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Modello ricavi/costi</a:t>
            </a:r>
            <a:endParaRPr dirty="0"/>
          </a:p>
        </p:txBody>
      </p:sp>
      <p:sp>
        <p:nvSpPr>
          <p:cNvPr id="203" name="Google Shape;203;p30"/>
          <p:cNvSpPr/>
          <p:nvPr/>
        </p:nvSpPr>
        <p:spPr>
          <a:xfrm rot="693033">
            <a:off x="6308176" y="-592381"/>
            <a:ext cx="3078519" cy="2142997"/>
          </a:xfrm>
          <a:custGeom>
            <a:avLst/>
            <a:gdLst/>
            <a:ahLst/>
            <a:cxnLst/>
            <a:rect l="l" t="t" r="r" b="b"/>
            <a:pathLst>
              <a:path w="43016" h="29944" extrusionOk="0">
                <a:moveTo>
                  <a:pt x="34514" y="16038"/>
                </a:moveTo>
                <a:cubicBezTo>
                  <a:pt x="35623" y="16038"/>
                  <a:pt x="36721" y="16542"/>
                  <a:pt x="37294" y="17546"/>
                </a:cubicBezTo>
                <a:cubicBezTo>
                  <a:pt x="38024" y="18832"/>
                  <a:pt x="37377" y="20521"/>
                  <a:pt x="36081" y="21143"/>
                </a:cubicBezTo>
                <a:cubicBezTo>
                  <a:pt x="35714" y="21320"/>
                  <a:pt x="35325" y="21401"/>
                  <a:pt x="34938" y="21401"/>
                </a:cubicBezTo>
                <a:cubicBezTo>
                  <a:pt x="33870" y="21401"/>
                  <a:pt x="32815" y="20782"/>
                  <a:pt x="32282" y="19842"/>
                </a:cubicBezTo>
                <a:cubicBezTo>
                  <a:pt x="31847" y="19067"/>
                  <a:pt x="31693" y="18174"/>
                  <a:pt x="31638" y="17267"/>
                </a:cubicBezTo>
                <a:lnTo>
                  <a:pt x="31638" y="17267"/>
                </a:lnTo>
                <a:cubicBezTo>
                  <a:pt x="32152" y="16791"/>
                  <a:pt x="32755" y="16417"/>
                  <a:pt x="33427" y="16204"/>
                </a:cubicBezTo>
                <a:cubicBezTo>
                  <a:pt x="33778" y="16093"/>
                  <a:pt x="34147" y="16038"/>
                  <a:pt x="34514" y="16038"/>
                </a:cubicBezTo>
                <a:close/>
                <a:moveTo>
                  <a:pt x="26158" y="1"/>
                </a:moveTo>
                <a:cubicBezTo>
                  <a:pt x="25460" y="1"/>
                  <a:pt x="24769" y="181"/>
                  <a:pt x="24181" y="583"/>
                </a:cubicBezTo>
                <a:cubicBezTo>
                  <a:pt x="23077" y="1334"/>
                  <a:pt x="22585" y="2620"/>
                  <a:pt x="22320" y="3879"/>
                </a:cubicBezTo>
                <a:cubicBezTo>
                  <a:pt x="22015" y="5315"/>
                  <a:pt x="21932" y="6787"/>
                  <a:pt x="21590" y="8222"/>
                </a:cubicBezTo>
                <a:cubicBezTo>
                  <a:pt x="21242" y="9653"/>
                  <a:pt x="20678" y="11182"/>
                  <a:pt x="19822" y="12472"/>
                </a:cubicBezTo>
                <a:cubicBezTo>
                  <a:pt x="18055" y="15136"/>
                  <a:pt x="15054" y="16437"/>
                  <a:pt x="11919" y="16484"/>
                </a:cubicBezTo>
                <a:cubicBezTo>
                  <a:pt x="11864" y="16485"/>
                  <a:pt x="11809" y="16485"/>
                  <a:pt x="11755" y="16485"/>
                </a:cubicBezTo>
                <a:cubicBezTo>
                  <a:pt x="8400" y="16485"/>
                  <a:pt x="5244" y="15082"/>
                  <a:pt x="2450" y="13328"/>
                </a:cubicBezTo>
                <a:cubicBezTo>
                  <a:pt x="1739" y="12882"/>
                  <a:pt x="1045" y="12410"/>
                  <a:pt x="366" y="11928"/>
                </a:cubicBezTo>
                <a:cubicBezTo>
                  <a:pt x="331" y="11905"/>
                  <a:pt x="297" y="11894"/>
                  <a:pt x="265" y="11894"/>
                </a:cubicBezTo>
                <a:cubicBezTo>
                  <a:pt x="105" y="11894"/>
                  <a:pt x="1" y="12144"/>
                  <a:pt x="169" y="12265"/>
                </a:cubicBezTo>
                <a:lnTo>
                  <a:pt x="174" y="12260"/>
                </a:lnTo>
                <a:cubicBezTo>
                  <a:pt x="3071" y="14307"/>
                  <a:pt x="6269" y="16209"/>
                  <a:pt x="9840" y="16727"/>
                </a:cubicBezTo>
                <a:cubicBezTo>
                  <a:pt x="10465" y="16818"/>
                  <a:pt x="11101" y="16865"/>
                  <a:pt x="11738" y="16865"/>
                </a:cubicBezTo>
                <a:cubicBezTo>
                  <a:pt x="14269" y="16865"/>
                  <a:pt x="16815" y="16120"/>
                  <a:pt x="18703" y="14385"/>
                </a:cubicBezTo>
                <a:cubicBezTo>
                  <a:pt x="21103" y="12187"/>
                  <a:pt x="21994" y="8917"/>
                  <a:pt x="22403" y="5802"/>
                </a:cubicBezTo>
                <a:cubicBezTo>
                  <a:pt x="22585" y="4413"/>
                  <a:pt x="22751" y="2863"/>
                  <a:pt x="23590" y="1692"/>
                </a:cubicBezTo>
                <a:cubicBezTo>
                  <a:pt x="24225" y="811"/>
                  <a:pt x="25200" y="393"/>
                  <a:pt x="26204" y="393"/>
                </a:cubicBezTo>
                <a:cubicBezTo>
                  <a:pt x="26784" y="393"/>
                  <a:pt x="27373" y="532"/>
                  <a:pt x="27913" y="801"/>
                </a:cubicBezTo>
                <a:cubicBezTo>
                  <a:pt x="29426" y="1557"/>
                  <a:pt x="30307" y="3164"/>
                  <a:pt x="30701" y="4750"/>
                </a:cubicBezTo>
                <a:cubicBezTo>
                  <a:pt x="31188" y="6704"/>
                  <a:pt x="31095" y="8772"/>
                  <a:pt x="31136" y="10767"/>
                </a:cubicBezTo>
                <a:cubicBezTo>
                  <a:pt x="31173" y="12778"/>
                  <a:pt x="31188" y="14784"/>
                  <a:pt x="31256" y="16795"/>
                </a:cubicBezTo>
                <a:cubicBezTo>
                  <a:pt x="31259" y="16894"/>
                  <a:pt x="31263" y="16994"/>
                  <a:pt x="31268" y="17095"/>
                </a:cubicBezTo>
                <a:lnTo>
                  <a:pt x="31268" y="17095"/>
                </a:lnTo>
                <a:cubicBezTo>
                  <a:pt x="31025" y="17332"/>
                  <a:pt x="30802" y="17588"/>
                  <a:pt x="30603" y="17857"/>
                </a:cubicBezTo>
                <a:cubicBezTo>
                  <a:pt x="29602" y="19215"/>
                  <a:pt x="29136" y="20967"/>
                  <a:pt x="29343" y="22641"/>
                </a:cubicBezTo>
                <a:cubicBezTo>
                  <a:pt x="29519" y="24108"/>
                  <a:pt x="30193" y="25471"/>
                  <a:pt x="31152" y="26585"/>
                </a:cubicBezTo>
                <a:cubicBezTo>
                  <a:pt x="33197" y="28975"/>
                  <a:pt x="36292" y="29944"/>
                  <a:pt x="39356" y="29944"/>
                </a:cubicBezTo>
                <a:cubicBezTo>
                  <a:pt x="39647" y="29944"/>
                  <a:pt x="39938" y="29935"/>
                  <a:pt x="40227" y="29918"/>
                </a:cubicBezTo>
                <a:cubicBezTo>
                  <a:pt x="41087" y="29866"/>
                  <a:pt x="41943" y="29747"/>
                  <a:pt x="42787" y="29576"/>
                </a:cubicBezTo>
                <a:cubicBezTo>
                  <a:pt x="43015" y="29532"/>
                  <a:pt x="42939" y="29203"/>
                  <a:pt x="42729" y="29203"/>
                </a:cubicBezTo>
                <a:cubicBezTo>
                  <a:pt x="42715" y="29203"/>
                  <a:pt x="42700" y="29204"/>
                  <a:pt x="42684" y="29208"/>
                </a:cubicBezTo>
                <a:cubicBezTo>
                  <a:pt x="41585" y="29425"/>
                  <a:pt x="40441" y="29554"/>
                  <a:pt x="39301" y="29554"/>
                </a:cubicBezTo>
                <a:cubicBezTo>
                  <a:pt x="37010" y="29554"/>
                  <a:pt x="34733" y="29032"/>
                  <a:pt x="32857" y="27648"/>
                </a:cubicBezTo>
                <a:cubicBezTo>
                  <a:pt x="30359" y="25808"/>
                  <a:pt x="28975" y="22646"/>
                  <a:pt x="30084" y="19630"/>
                </a:cubicBezTo>
                <a:cubicBezTo>
                  <a:pt x="30353" y="18896"/>
                  <a:pt x="30768" y="18194"/>
                  <a:pt x="31303" y="17606"/>
                </a:cubicBezTo>
                <a:lnTo>
                  <a:pt x="31303" y="17606"/>
                </a:lnTo>
                <a:cubicBezTo>
                  <a:pt x="31415" y="18880"/>
                  <a:pt x="31741" y="20187"/>
                  <a:pt x="32774" y="21019"/>
                </a:cubicBezTo>
                <a:cubicBezTo>
                  <a:pt x="33382" y="21507"/>
                  <a:pt x="34165" y="21781"/>
                  <a:pt x="34940" y="21781"/>
                </a:cubicBezTo>
                <a:cubicBezTo>
                  <a:pt x="35546" y="21781"/>
                  <a:pt x="36147" y="21614"/>
                  <a:pt x="36656" y="21252"/>
                </a:cubicBezTo>
                <a:cubicBezTo>
                  <a:pt x="37750" y="20475"/>
                  <a:pt x="38315" y="18992"/>
                  <a:pt x="37807" y="17717"/>
                </a:cubicBezTo>
                <a:cubicBezTo>
                  <a:pt x="37293" y="16439"/>
                  <a:pt x="35900" y="15634"/>
                  <a:pt x="34549" y="15634"/>
                </a:cubicBezTo>
                <a:cubicBezTo>
                  <a:pt x="34536" y="15634"/>
                  <a:pt x="34523" y="15634"/>
                  <a:pt x="34510" y="15634"/>
                </a:cubicBezTo>
                <a:cubicBezTo>
                  <a:pt x="33437" y="15648"/>
                  <a:pt x="32435" y="16103"/>
                  <a:pt x="31618" y="16781"/>
                </a:cubicBezTo>
                <a:lnTo>
                  <a:pt x="31618" y="16781"/>
                </a:lnTo>
                <a:cubicBezTo>
                  <a:pt x="31601" y="16175"/>
                  <a:pt x="31614" y="15571"/>
                  <a:pt x="31603" y="15002"/>
                </a:cubicBezTo>
                <a:cubicBezTo>
                  <a:pt x="31561" y="13032"/>
                  <a:pt x="31525" y="11068"/>
                  <a:pt x="31484" y="9104"/>
                </a:cubicBezTo>
                <a:cubicBezTo>
                  <a:pt x="31453" y="7347"/>
                  <a:pt x="31432" y="5533"/>
                  <a:pt x="30836" y="3853"/>
                </a:cubicBezTo>
                <a:cubicBezTo>
                  <a:pt x="30354" y="2501"/>
                  <a:pt x="29494" y="1200"/>
                  <a:pt x="28193" y="510"/>
                </a:cubicBezTo>
                <a:cubicBezTo>
                  <a:pt x="27575" y="185"/>
                  <a:pt x="26863" y="1"/>
                  <a:pt x="26158"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6057898" y="1955002"/>
            <a:ext cx="376868" cy="315688"/>
          </a:xfrm>
          <a:custGeom>
            <a:avLst/>
            <a:gdLst/>
            <a:ahLst/>
            <a:cxnLst/>
            <a:rect l="l" t="t" r="r" b="b"/>
            <a:pathLst>
              <a:path w="13971" h="11703" extrusionOk="0">
                <a:moveTo>
                  <a:pt x="3750" y="1446"/>
                </a:moveTo>
                <a:cubicBezTo>
                  <a:pt x="3874" y="1446"/>
                  <a:pt x="3927" y="1558"/>
                  <a:pt x="3958" y="1686"/>
                </a:cubicBezTo>
                <a:lnTo>
                  <a:pt x="4030" y="1979"/>
                </a:lnTo>
                <a:lnTo>
                  <a:pt x="3654" y="1979"/>
                </a:lnTo>
                <a:lnTo>
                  <a:pt x="3571" y="1643"/>
                </a:lnTo>
                <a:cubicBezTo>
                  <a:pt x="3549" y="1538"/>
                  <a:pt x="3582" y="1480"/>
                  <a:pt x="3687" y="1455"/>
                </a:cubicBezTo>
                <a:cubicBezTo>
                  <a:pt x="3710" y="1449"/>
                  <a:pt x="3731" y="1446"/>
                  <a:pt x="3750" y="1446"/>
                </a:cubicBezTo>
                <a:close/>
                <a:moveTo>
                  <a:pt x="5481" y="409"/>
                </a:moveTo>
                <a:lnTo>
                  <a:pt x="5481" y="1979"/>
                </a:lnTo>
                <a:lnTo>
                  <a:pt x="4450" y="1979"/>
                </a:lnTo>
                <a:lnTo>
                  <a:pt x="4356" y="1589"/>
                </a:lnTo>
                <a:cubicBezTo>
                  <a:pt x="4320" y="1440"/>
                  <a:pt x="4251" y="1303"/>
                  <a:pt x="4150" y="1198"/>
                </a:cubicBezTo>
                <a:cubicBezTo>
                  <a:pt x="4048" y="1100"/>
                  <a:pt x="3922" y="1035"/>
                  <a:pt x="3759" y="1035"/>
                </a:cubicBezTo>
                <a:cubicBezTo>
                  <a:pt x="3705" y="1035"/>
                  <a:pt x="3650" y="1042"/>
                  <a:pt x="3593" y="1057"/>
                </a:cubicBezTo>
                <a:cubicBezTo>
                  <a:pt x="3480" y="1082"/>
                  <a:pt x="3376" y="1137"/>
                  <a:pt x="3296" y="1223"/>
                </a:cubicBezTo>
                <a:cubicBezTo>
                  <a:pt x="3209" y="1310"/>
                  <a:pt x="3155" y="1433"/>
                  <a:pt x="3155" y="1581"/>
                </a:cubicBezTo>
                <a:cubicBezTo>
                  <a:pt x="3155" y="1629"/>
                  <a:pt x="3162" y="1683"/>
                  <a:pt x="3177" y="1737"/>
                </a:cubicBezTo>
                <a:lnTo>
                  <a:pt x="3234" y="1979"/>
                </a:lnTo>
                <a:lnTo>
                  <a:pt x="1990" y="1979"/>
                </a:lnTo>
                <a:cubicBezTo>
                  <a:pt x="1896" y="1979"/>
                  <a:pt x="1813" y="1943"/>
                  <a:pt x="1751" y="1882"/>
                </a:cubicBezTo>
                <a:cubicBezTo>
                  <a:pt x="1730" y="1860"/>
                  <a:pt x="1712" y="1835"/>
                  <a:pt x="1693" y="1806"/>
                </a:cubicBezTo>
                <a:cubicBezTo>
                  <a:pt x="1990" y="1715"/>
                  <a:pt x="2283" y="1469"/>
                  <a:pt x="2601" y="1205"/>
                </a:cubicBezTo>
                <a:cubicBezTo>
                  <a:pt x="3050" y="833"/>
                  <a:pt x="3556" y="409"/>
                  <a:pt x="4110" y="409"/>
                </a:cubicBezTo>
                <a:close/>
                <a:moveTo>
                  <a:pt x="6820" y="1446"/>
                </a:moveTo>
                <a:cubicBezTo>
                  <a:pt x="6942" y="1446"/>
                  <a:pt x="6998" y="1558"/>
                  <a:pt x="7029" y="1686"/>
                </a:cubicBezTo>
                <a:lnTo>
                  <a:pt x="7101" y="1979"/>
                </a:lnTo>
                <a:lnTo>
                  <a:pt x="6725" y="1979"/>
                </a:lnTo>
                <a:lnTo>
                  <a:pt x="6642" y="1643"/>
                </a:lnTo>
                <a:cubicBezTo>
                  <a:pt x="6617" y="1538"/>
                  <a:pt x="6649" y="1480"/>
                  <a:pt x="6758" y="1455"/>
                </a:cubicBezTo>
                <a:cubicBezTo>
                  <a:pt x="6780" y="1449"/>
                  <a:pt x="6801" y="1446"/>
                  <a:pt x="6820" y="1446"/>
                </a:cubicBezTo>
                <a:close/>
                <a:moveTo>
                  <a:pt x="13027" y="2493"/>
                </a:moveTo>
                <a:cubicBezTo>
                  <a:pt x="13349" y="2627"/>
                  <a:pt x="13559" y="2764"/>
                  <a:pt x="13559" y="2884"/>
                </a:cubicBezTo>
                <a:lnTo>
                  <a:pt x="13559" y="2967"/>
                </a:lnTo>
                <a:lnTo>
                  <a:pt x="13027" y="2967"/>
                </a:lnTo>
                <a:lnTo>
                  <a:pt x="13027" y="2493"/>
                </a:lnTo>
                <a:close/>
                <a:moveTo>
                  <a:pt x="4472" y="2775"/>
                </a:moveTo>
                <a:cubicBezTo>
                  <a:pt x="4359" y="2775"/>
                  <a:pt x="4269" y="2866"/>
                  <a:pt x="4269" y="2981"/>
                </a:cubicBezTo>
                <a:cubicBezTo>
                  <a:pt x="4269" y="3094"/>
                  <a:pt x="4359" y="3184"/>
                  <a:pt x="4472" y="3184"/>
                </a:cubicBezTo>
                <a:lnTo>
                  <a:pt x="5021" y="3184"/>
                </a:lnTo>
                <a:cubicBezTo>
                  <a:pt x="5134" y="3184"/>
                  <a:pt x="5228" y="3094"/>
                  <a:pt x="5228" y="2981"/>
                </a:cubicBezTo>
                <a:cubicBezTo>
                  <a:pt x="5228" y="2866"/>
                  <a:pt x="5134" y="2775"/>
                  <a:pt x="5021" y="2775"/>
                </a:cubicBezTo>
                <a:close/>
                <a:moveTo>
                  <a:pt x="8870" y="2775"/>
                </a:moveTo>
                <a:cubicBezTo>
                  <a:pt x="8758" y="2775"/>
                  <a:pt x="8668" y="2866"/>
                  <a:pt x="8668" y="2981"/>
                </a:cubicBezTo>
                <a:cubicBezTo>
                  <a:pt x="8668" y="3094"/>
                  <a:pt x="8758" y="3184"/>
                  <a:pt x="8870" y="3184"/>
                </a:cubicBezTo>
                <a:lnTo>
                  <a:pt x="9420" y="3184"/>
                </a:lnTo>
                <a:cubicBezTo>
                  <a:pt x="9532" y="3184"/>
                  <a:pt x="9623" y="3094"/>
                  <a:pt x="9623" y="2981"/>
                </a:cubicBezTo>
                <a:cubicBezTo>
                  <a:pt x="9623" y="2866"/>
                  <a:pt x="9532" y="2775"/>
                  <a:pt x="9420" y="2775"/>
                </a:cubicBezTo>
                <a:close/>
                <a:moveTo>
                  <a:pt x="7282" y="3184"/>
                </a:moveTo>
                <a:lnTo>
                  <a:pt x="7282" y="4016"/>
                </a:lnTo>
                <a:lnTo>
                  <a:pt x="6895" y="4016"/>
                </a:lnTo>
                <a:lnTo>
                  <a:pt x="6895" y="3690"/>
                </a:lnTo>
                <a:cubicBezTo>
                  <a:pt x="6895" y="3578"/>
                  <a:pt x="6805" y="3484"/>
                  <a:pt x="6693" y="3484"/>
                </a:cubicBezTo>
                <a:cubicBezTo>
                  <a:pt x="6581" y="3484"/>
                  <a:pt x="6487" y="3578"/>
                  <a:pt x="6487" y="3690"/>
                </a:cubicBezTo>
                <a:lnTo>
                  <a:pt x="6487" y="4016"/>
                </a:lnTo>
                <a:lnTo>
                  <a:pt x="6103" y="4016"/>
                </a:lnTo>
                <a:lnTo>
                  <a:pt x="6103" y="3184"/>
                </a:lnTo>
                <a:close/>
                <a:moveTo>
                  <a:pt x="2518" y="4002"/>
                </a:moveTo>
                <a:cubicBezTo>
                  <a:pt x="2580" y="4002"/>
                  <a:pt x="2634" y="4023"/>
                  <a:pt x="2674" y="4067"/>
                </a:cubicBezTo>
                <a:cubicBezTo>
                  <a:pt x="2714" y="4103"/>
                  <a:pt x="2739" y="4161"/>
                  <a:pt x="2739" y="4219"/>
                </a:cubicBezTo>
                <a:cubicBezTo>
                  <a:pt x="2739" y="4280"/>
                  <a:pt x="2714" y="4334"/>
                  <a:pt x="2674" y="4374"/>
                </a:cubicBezTo>
                <a:cubicBezTo>
                  <a:pt x="2634" y="4414"/>
                  <a:pt x="2580" y="4439"/>
                  <a:pt x="2518" y="4439"/>
                </a:cubicBezTo>
                <a:cubicBezTo>
                  <a:pt x="2460" y="4439"/>
                  <a:pt x="2402" y="4414"/>
                  <a:pt x="2363" y="4374"/>
                </a:cubicBezTo>
                <a:cubicBezTo>
                  <a:pt x="2323" y="4334"/>
                  <a:pt x="2301" y="4280"/>
                  <a:pt x="2301" y="4219"/>
                </a:cubicBezTo>
                <a:cubicBezTo>
                  <a:pt x="2301" y="4161"/>
                  <a:pt x="2323" y="4103"/>
                  <a:pt x="2363" y="4067"/>
                </a:cubicBezTo>
                <a:cubicBezTo>
                  <a:pt x="2402" y="4023"/>
                  <a:pt x="2460" y="4002"/>
                  <a:pt x="2518" y="4002"/>
                </a:cubicBezTo>
                <a:close/>
                <a:moveTo>
                  <a:pt x="11240" y="4002"/>
                </a:moveTo>
                <a:cubicBezTo>
                  <a:pt x="11301" y="4002"/>
                  <a:pt x="11356" y="4023"/>
                  <a:pt x="11395" y="4067"/>
                </a:cubicBezTo>
                <a:cubicBezTo>
                  <a:pt x="11435" y="4103"/>
                  <a:pt x="11460" y="4161"/>
                  <a:pt x="11460" y="4219"/>
                </a:cubicBezTo>
                <a:cubicBezTo>
                  <a:pt x="11460" y="4280"/>
                  <a:pt x="11435" y="4334"/>
                  <a:pt x="11395" y="4374"/>
                </a:cubicBezTo>
                <a:cubicBezTo>
                  <a:pt x="11356" y="4414"/>
                  <a:pt x="11301" y="4439"/>
                  <a:pt x="11240" y="4439"/>
                </a:cubicBezTo>
                <a:cubicBezTo>
                  <a:pt x="11182" y="4439"/>
                  <a:pt x="11124" y="4414"/>
                  <a:pt x="11088" y="4374"/>
                </a:cubicBezTo>
                <a:cubicBezTo>
                  <a:pt x="11044" y="4334"/>
                  <a:pt x="11023" y="4280"/>
                  <a:pt x="11023" y="4219"/>
                </a:cubicBezTo>
                <a:cubicBezTo>
                  <a:pt x="11023" y="4161"/>
                  <a:pt x="11044" y="4103"/>
                  <a:pt x="11088" y="4067"/>
                </a:cubicBezTo>
                <a:cubicBezTo>
                  <a:pt x="11124" y="4023"/>
                  <a:pt x="11182" y="4002"/>
                  <a:pt x="11240" y="4002"/>
                </a:cubicBezTo>
                <a:close/>
                <a:moveTo>
                  <a:pt x="2518" y="3593"/>
                </a:moveTo>
                <a:cubicBezTo>
                  <a:pt x="2345" y="3593"/>
                  <a:pt x="2189" y="3661"/>
                  <a:pt x="2073" y="3774"/>
                </a:cubicBezTo>
                <a:cubicBezTo>
                  <a:pt x="1961" y="3889"/>
                  <a:pt x="1889" y="4045"/>
                  <a:pt x="1889" y="4219"/>
                </a:cubicBezTo>
                <a:cubicBezTo>
                  <a:pt x="1889" y="4392"/>
                  <a:pt x="1961" y="4551"/>
                  <a:pt x="2073" y="4664"/>
                </a:cubicBezTo>
                <a:cubicBezTo>
                  <a:pt x="2189" y="4779"/>
                  <a:pt x="2345" y="4848"/>
                  <a:pt x="2518" y="4848"/>
                </a:cubicBezTo>
                <a:cubicBezTo>
                  <a:pt x="2692" y="4848"/>
                  <a:pt x="2847" y="4779"/>
                  <a:pt x="2963" y="4664"/>
                </a:cubicBezTo>
                <a:cubicBezTo>
                  <a:pt x="3075" y="4551"/>
                  <a:pt x="3148" y="4392"/>
                  <a:pt x="3148" y="4219"/>
                </a:cubicBezTo>
                <a:cubicBezTo>
                  <a:pt x="3148" y="4049"/>
                  <a:pt x="3075" y="3889"/>
                  <a:pt x="2963" y="3774"/>
                </a:cubicBezTo>
                <a:cubicBezTo>
                  <a:pt x="2847" y="3661"/>
                  <a:pt x="2692" y="3593"/>
                  <a:pt x="2518" y="3593"/>
                </a:cubicBezTo>
                <a:close/>
                <a:moveTo>
                  <a:pt x="11240" y="3593"/>
                </a:moveTo>
                <a:cubicBezTo>
                  <a:pt x="11066" y="3593"/>
                  <a:pt x="10911" y="3661"/>
                  <a:pt x="10795" y="3774"/>
                </a:cubicBezTo>
                <a:cubicBezTo>
                  <a:pt x="10683" y="3889"/>
                  <a:pt x="10610" y="4045"/>
                  <a:pt x="10610" y="4219"/>
                </a:cubicBezTo>
                <a:cubicBezTo>
                  <a:pt x="10610" y="4392"/>
                  <a:pt x="10683" y="4551"/>
                  <a:pt x="10795" y="4664"/>
                </a:cubicBezTo>
                <a:cubicBezTo>
                  <a:pt x="10911" y="4779"/>
                  <a:pt x="11066" y="4848"/>
                  <a:pt x="11240" y="4848"/>
                </a:cubicBezTo>
                <a:cubicBezTo>
                  <a:pt x="11413" y="4848"/>
                  <a:pt x="11573" y="4779"/>
                  <a:pt x="11685" y="4664"/>
                </a:cubicBezTo>
                <a:cubicBezTo>
                  <a:pt x="11797" y="4551"/>
                  <a:pt x="11869" y="4392"/>
                  <a:pt x="11869" y="4219"/>
                </a:cubicBezTo>
                <a:cubicBezTo>
                  <a:pt x="11869" y="4049"/>
                  <a:pt x="11797" y="3889"/>
                  <a:pt x="11685" y="3774"/>
                </a:cubicBezTo>
                <a:cubicBezTo>
                  <a:pt x="11573" y="3661"/>
                  <a:pt x="11413" y="3593"/>
                  <a:pt x="11240" y="3593"/>
                </a:cubicBezTo>
                <a:close/>
                <a:moveTo>
                  <a:pt x="2518" y="3274"/>
                </a:moveTo>
                <a:cubicBezTo>
                  <a:pt x="2779" y="3274"/>
                  <a:pt x="3014" y="3379"/>
                  <a:pt x="3187" y="3553"/>
                </a:cubicBezTo>
                <a:cubicBezTo>
                  <a:pt x="3357" y="3723"/>
                  <a:pt x="3462" y="3958"/>
                  <a:pt x="3462" y="4219"/>
                </a:cubicBezTo>
                <a:cubicBezTo>
                  <a:pt x="3462" y="4479"/>
                  <a:pt x="3357" y="4718"/>
                  <a:pt x="3187" y="4888"/>
                </a:cubicBezTo>
                <a:cubicBezTo>
                  <a:pt x="3014" y="5058"/>
                  <a:pt x="2779" y="5163"/>
                  <a:pt x="2518" y="5163"/>
                </a:cubicBezTo>
                <a:cubicBezTo>
                  <a:pt x="2258" y="5163"/>
                  <a:pt x="2023" y="5058"/>
                  <a:pt x="1853" y="4888"/>
                </a:cubicBezTo>
                <a:cubicBezTo>
                  <a:pt x="1679" y="4718"/>
                  <a:pt x="1574" y="4479"/>
                  <a:pt x="1574" y="4219"/>
                </a:cubicBezTo>
                <a:cubicBezTo>
                  <a:pt x="1574" y="3958"/>
                  <a:pt x="1679" y="3723"/>
                  <a:pt x="1853" y="3553"/>
                </a:cubicBezTo>
                <a:cubicBezTo>
                  <a:pt x="2023" y="3383"/>
                  <a:pt x="2258" y="3274"/>
                  <a:pt x="2518" y="3274"/>
                </a:cubicBezTo>
                <a:close/>
                <a:moveTo>
                  <a:pt x="11240" y="3274"/>
                </a:moveTo>
                <a:cubicBezTo>
                  <a:pt x="11500" y="3274"/>
                  <a:pt x="11739" y="3379"/>
                  <a:pt x="11909" y="3553"/>
                </a:cubicBezTo>
                <a:cubicBezTo>
                  <a:pt x="12079" y="3723"/>
                  <a:pt x="12184" y="3958"/>
                  <a:pt x="12184" y="4219"/>
                </a:cubicBezTo>
                <a:cubicBezTo>
                  <a:pt x="12184" y="4479"/>
                  <a:pt x="12079" y="4718"/>
                  <a:pt x="11909" y="4888"/>
                </a:cubicBezTo>
                <a:cubicBezTo>
                  <a:pt x="11735" y="5058"/>
                  <a:pt x="11500" y="5163"/>
                  <a:pt x="11240" y="5163"/>
                </a:cubicBezTo>
                <a:cubicBezTo>
                  <a:pt x="10979" y="5163"/>
                  <a:pt x="10744" y="5058"/>
                  <a:pt x="10574" y="4888"/>
                </a:cubicBezTo>
                <a:cubicBezTo>
                  <a:pt x="10404" y="4718"/>
                  <a:pt x="10296" y="4479"/>
                  <a:pt x="10296" y="4219"/>
                </a:cubicBezTo>
                <a:cubicBezTo>
                  <a:pt x="10296" y="3958"/>
                  <a:pt x="10404" y="3723"/>
                  <a:pt x="10574" y="3553"/>
                </a:cubicBezTo>
                <a:cubicBezTo>
                  <a:pt x="10744" y="3383"/>
                  <a:pt x="10979" y="3274"/>
                  <a:pt x="11240" y="3274"/>
                </a:cubicBezTo>
                <a:close/>
                <a:moveTo>
                  <a:pt x="6782" y="8299"/>
                </a:moveTo>
                <a:cubicBezTo>
                  <a:pt x="6722" y="8299"/>
                  <a:pt x="6662" y="8325"/>
                  <a:pt x="6620" y="8375"/>
                </a:cubicBezTo>
                <a:lnTo>
                  <a:pt x="6302" y="8780"/>
                </a:lnTo>
                <a:cubicBezTo>
                  <a:pt x="6233" y="8871"/>
                  <a:pt x="6248" y="8997"/>
                  <a:pt x="6335" y="9066"/>
                </a:cubicBezTo>
                <a:cubicBezTo>
                  <a:pt x="6349" y="9077"/>
                  <a:pt x="6364" y="9088"/>
                  <a:pt x="6378" y="9095"/>
                </a:cubicBezTo>
                <a:lnTo>
                  <a:pt x="6599" y="9192"/>
                </a:lnTo>
                <a:lnTo>
                  <a:pt x="6443" y="9391"/>
                </a:lnTo>
                <a:cubicBezTo>
                  <a:pt x="6374" y="9478"/>
                  <a:pt x="6389" y="9608"/>
                  <a:pt x="6476" y="9677"/>
                </a:cubicBezTo>
                <a:cubicBezTo>
                  <a:pt x="6514" y="9706"/>
                  <a:pt x="6559" y="9721"/>
                  <a:pt x="6603" y="9721"/>
                </a:cubicBezTo>
                <a:cubicBezTo>
                  <a:pt x="6663" y="9721"/>
                  <a:pt x="6722" y="9695"/>
                  <a:pt x="6761" y="9645"/>
                </a:cubicBezTo>
                <a:lnTo>
                  <a:pt x="7073" y="9250"/>
                </a:lnTo>
                <a:cubicBezTo>
                  <a:pt x="7087" y="9236"/>
                  <a:pt x="7101" y="9214"/>
                  <a:pt x="7109" y="9192"/>
                </a:cubicBezTo>
                <a:cubicBezTo>
                  <a:pt x="7156" y="9091"/>
                  <a:pt x="7109" y="8972"/>
                  <a:pt x="7004" y="8925"/>
                </a:cubicBezTo>
                <a:lnTo>
                  <a:pt x="6787" y="8827"/>
                </a:lnTo>
                <a:lnTo>
                  <a:pt x="6942" y="8628"/>
                </a:lnTo>
                <a:cubicBezTo>
                  <a:pt x="7011" y="8541"/>
                  <a:pt x="6997" y="8411"/>
                  <a:pt x="6910" y="8342"/>
                </a:cubicBezTo>
                <a:cubicBezTo>
                  <a:pt x="6871" y="8313"/>
                  <a:pt x="6826" y="8299"/>
                  <a:pt x="6782" y="8299"/>
                </a:cubicBezTo>
                <a:close/>
                <a:moveTo>
                  <a:pt x="6693" y="7970"/>
                </a:moveTo>
                <a:cubicBezTo>
                  <a:pt x="6968" y="7970"/>
                  <a:pt x="7221" y="8082"/>
                  <a:pt x="7405" y="8266"/>
                </a:cubicBezTo>
                <a:cubicBezTo>
                  <a:pt x="7586" y="8447"/>
                  <a:pt x="7702" y="8701"/>
                  <a:pt x="7702" y="8979"/>
                </a:cubicBezTo>
                <a:lnTo>
                  <a:pt x="7702" y="10050"/>
                </a:lnTo>
                <a:lnTo>
                  <a:pt x="5683" y="10050"/>
                </a:lnTo>
                <a:lnTo>
                  <a:pt x="5683" y="8979"/>
                </a:lnTo>
                <a:cubicBezTo>
                  <a:pt x="5683" y="8701"/>
                  <a:pt x="5799" y="8447"/>
                  <a:pt x="5980" y="8266"/>
                </a:cubicBezTo>
                <a:cubicBezTo>
                  <a:pt x="6165" y="8082"/>
                  <a:pt x="6414" y="7970"/>
                  <a:pt x="6693" y="7970"/>
                </a:cubicBezTo>
                <a:close/>
                <a:moveTo>
                  <a:pt x="4110" y="1"/>
                </a:moveTo>
                <a:cubicBezTo>
                  <a:pt x="3412" y="1"/>
                  <a:pt x="2840" y="475"/>
                  <a:pt x="2341" y="891"/>
                </a:cubicBezTo>
                <a:cubicBezTo>
                  <a:pt x="1994" y="1180"/>
                  <a:pt x="1686" y="1437"/>
                  <a:pt x="1447" y="1437"/>
                </a:cubicBezTo>
                <a:lnTo>
                  <a:pt x="887" y="1437"/>
                </a:lnTo>
                <a:cubicBezTo>
                  <a:pt x="605" y="1437"/>
                  <a:pt x="395" y="1567"/>
                  <a:pt x="246" y="1751"/>
                </a:cubicBezTo>
                <a:cubicBezTo>
                  <a:pt x="76" y="1965"/>
                  <a:pt x="1" y="2258"/>
                  <a:pt x="1" y="2504"/>
                </a:cubicBezTo>
                <a:lnTo>
                  <a:pt x="1" y="2649"/>
                </a:lnTo>
                <a:cubicBezTo>
                  <a:pt x="1" y="2761"/>
                  <a:pt x="91" y="2855"/>
                  <a:pt x="207" y="2855"/>
                </a:cubicBezTo>
                <a:cubicBezTo>
                  <a:pt x="319" y="2855"/>
                  <a:pt x="409" y="2761"/>
                  <a:pt x="409" y="2649"/>
                </a:cubicBezTo>
                <a:lnTo>
                  <a:pt x="409" y="2504"/>
                </a:lnTo>
                <a:cubicBezTo>
                  <a:pt x="409" y="2338"/>
                  <a:pt x="460" y="2142"/>
                  <a:pt x="568" y="2005"/>
                </a:cubicBezTo>
                <a:cubicBezTo>
                  <a:pt x="641" y="1911"/>
                  <a:pt x="749" y="1846"/>
                  <a:pt x="890" y="1846"/>
                </a:cubicBezTo>
                <a:lnTo>
                  <a:pt x="1270" y="1846"/>
                </a:lnTo>
                <a:cubicBezTo>
                  <a:pt x="1306" y="1972"/>
                  <a:pt x="1375" y="2081"/>
                  <a:pt x="1462" y="2171"/>
                </a:cubicBezTo>
                <a:cubicBezTo>
                  <a:pt x="1596" y="2305"/>
                  <a:pt x="1784" y="2392"/>
                  <a:pt x="1990" y="2392"/>
                </a:cubicBezTo>
                <a:lnTo>
                  <a:pt x="9554" y="2392"/>
                </a:lnTo>
                <a:cubicBezTo>
                  <a:pt x="9760" y="2392"/>
                  <a:pt x="9945" y="2305"/>
                  <a:pt x="10082" y="2171"/>
                </a:cubicBezTo>
                <a:cubicBezTo>
                  <a:pt x="10169" y="2084"/>
                  <a:pt x="10234" y="1972"/>
                  <a:pt x="10270" y="1853"/>
                </a:cubicBezTo>
                <a:cubicBezTo>
                  <a:pt x="10798" y="1878"/>
                  <a:pt x="11587" y="2023"/>
                  <a:pt x="12274" y="2229"/>
                </a:cubicBezTo>
                <a:cubicBezTo>
                  <a:pt x="12394" y="2265"/>
                  <a:pt x="12510" y="2301"/>
                  <a:pt x="12618" y="2338"/>
                </a:cubicBezTo>
                <a:lnTo>
                  <a:pt x="12618" y="3173"/>
                </a:lnTo>
                <a:cubicBezTo>
                  <a:pt x="12618" y="3285"/>
                  <a:pt x="12712" y="3376"/>
                  <a:pt x="12824" y="3376"/>
                </a:cubicBezTo>
                <a:lnTo>
                  <a:pt x="13562" y="3376"/>
                </a:lnTo>
                <a:lnTo>
                  <a:pt x="13562" y="3723"/>
                </a:lnTo>
                <a:cubicBezTo>
                  <a:pt x="13562" y="3803"/>
                  <a:pt x="13530" y="3875"/>
                  <a:pt x="13475" y="3929"/>
                </a:cubicBezTo>
                <a:cubicBezTo>
                  <a:pt x="13421" y="3983"/>
                  <a:pt x="13349" y="4016"/>
                  <a:pt x="13269" y="4016"/>
                </a:cubicBezTo>
                <a:lnTo>
                  <a:pt x="12578" y="4016"/>
                </a:lnTo>
                <a:cubicBezTo>
                  <a:pt x="12535" y="3723"/>
                  <a:pt x="12397" y="3463"/>
                  <a:pt x="12198" y="3264"/>
                </a:cubicBezTo>
                <a:cubicBezTo>
                  <a:pt x="11952" y="3018"/>
                  <a:pt x="11616" y="2866"/>
                  <a:pt x="11240" y="2866"/>
                </a:cubicBezTo>
                <a:cubicBezTo>
                  <a:pt x="10867" y="2866"/>
                  <a:pt x="10527" y="3018"/>
                  <a:pt x="10285" y="3264"/>
                </a:cubicBezTo>
                <a:cubicBezTo>
                  <a:pt x="10086" y="3463"/>
                  <a:pt x="9948" y="3723"/>
                  <a:pt x="9901" y="4016"/>
                </a:cubicBezTo>
                <a:lnTo>
                  <a:pt x="7691" y="4016"/>
                </a:lnTo>
                <a:lnTo>
                  <a:pt x="7691" y="2981"/>
                </a:lnTo>
                <a:cubicBezTo>
                  <a:pt x="7691" y="2866"/>
                  <a:pt x="7601" y="2775"/>
                  <a:pt x="7485" y="2775"/>
                </a:cubicBezTo>
                <a:lnTo>
                  <a:pt x="5897" y="2775"/>
                </a:lnTo>
                <a:cubicBezTo>
                  <a:pt x="5785" y="2775"/>
                  <a:pt x="5694" y="2869"/>
                  <a:pt x="5694" y="2981"/>
                </a:cubicBezTo>
                <a:lnTo>
                  <a:pt x="5694" y="4016"/>
                </a:lnTo>
                <a:lnTo>
                  <a:pt x="3857" y="4016"/>
                </a:lnTo>
                <a:cubicBezTo>
                  <a:pt x="3813" y="3723"/>
                  <a:pt x="3676" y="3463"/>
                  <a:pt x="3477" y="3264"/>
                </a:cubicBezTo>
                <a:cubicBezTo>
                  <a:pt x="3231" y="3018"/>
                  <a:pt x="2894" y="2866"/>
                  <a:pt x="2518" y="2866"/>
                </a:cubicBezTo>
                <a:cubicBezTo>
                  <a:pt x="2146" y="2866"/>
                  <a:pt x="1806" y="3018"/>
                  <a:pt x="1563" y="3264"/>
                </a:cubicBezTo>
                <a:cubicBezTo>
                  <a:pt x="1364" y="3463"/>
                  <a:pt x="1227" y="3723"/>
                  <a:pt x="1180" y="4016"/>
                </a:cubicBezTo>
                <a:lnTo>
                  <a:pt x="702" y="4016"/>
                </a:lnTo>
                <a:cubicBezTo>
                  <a:pt x="623" y="4016"/>
                  <a:pt x="550" y="3983"/>
                  <a:pt x="496" y="3929"/>
                </a:cubicBezTo>
                <a:cubicBezTo>
                  <a:pt x="442" y="3875"/>
                  <a:pt x="409" y="3803"/>
                  <a:pt x="409" y="3723"/>
                </a:cubicBezTo>
                <a:lnTo>
                  <a:pt x="409" y="3578"/>
                </a:lnTo>
                <a:cubicBezTo>
                  <a:pt x="409" y="3463"/>
                  <a:pt x="319" y="3372"/>
                  <a:pt x="207" y="3372"/>
                </a:cubicBezTo>
                <a:cubicBezTo>
                  <a:pt x="91" y="3372"/>
                  <a:pt x="1" y="3463"/>
                  <a:pt x="1" y="3578"/>
                </a:cubicBezTo>
                <a:lnTo>
                  <a:pt x="1" y="3723"/>
                </a:lnTo>
                <a:cubicBezTo>
                  <a:pt x="1" y="3915"/>
                  <a:pt x="80" y="4092"/>
                  <a:pt x="207" y="4219"/>
                </a:cubicBezTo>
                <a:cubicBezTo>
                  <a:pt x="333" y="4345"/>
                  <a:pt x="507" y="4425"/>
                  <a:pt x="702" y="4425"/>
                </a:cubicBezTo>
                <a:lnTo>
                  <a:pt x="1180" y="4425"/>
                </a:lnTo>
                <a:lnTo>
                  <a:pt x="1183" y="4421"/>
                </a:lnTo>
                <a:cubicBezTo>
                  <a:pt x="1227" y="4714"/>
                  <a:pt x="1364" y="4975"/>
                  <a:pt x="1563" y="5174"/>
                </a:cubicBezTo>
                <a:cubicBezTo>
                  <a:pt x="1809" y="5420"/>
                  <a:pt x="2149" y="5571"/>
                  <a:pt x="2522" y="5571"/>
                </a:cubicBezTo>
                <a:cubicBezTo>
                  <a:pt x="2894" y="5571"/>
                  <a:pt x="3234" y="5420"/>
                  <a:pt x="3477" y="5174"/>
                </a:cubicBezTo>
                <a:cubicBezTo>
                  <a:pt x="3676" y="4975"/>
                  <a:pt x="3817" y="4714"/>
                  <a:pt x="3860" y="4421"/>
                </a:cubicBezTo>
                <a:lnTo>
                  <a:pt x="6490" y="4421"/>
                </a:lnTo>
                <a:lnTo>
                  <a:pt x="6490" y="5032"/>
                </a:lnTo>
                <a:cubicBezTo>
                  <a:pt x="6490" y="5275"/>
                  <a:pt x="6588" y="5496"/>
                  <a:pt x="6751" y="5658"/>
                </a:cubicBezTo>
                <a:cubicBezTo>
                  <a:pt x="6910" y="5817"/>
                  <a:pt x="7134" y="5919"/>
                  <a:pt x="7376" y="5919"/>
                </a:cubicBezTo>
                <a:lnTo>
                  <a:pt x="9485" y="5919"/>
                </a:lnTo>
                <a:cubicBezTo>
                  <a:pt x="9616" y="5919"/>
                  <a:pt x="9735" y="5973"/>
                  <a:pt x="9822" y="6060"/>
                </a:cubicBezTo>
                <a:cubicBezTo>
                  <a:pt x="9909" y="6147"/>
                  <a:pt x="9963" y="6266"/>
                  <a:pt x="9963" y="6396"/>
                </a:cubicBezTo>
                <a:cubicBezTo>
                  <a:pt x="9963" y="6530"/>
                  <a:pt x="9909" y="6649"/>
                  <a:pt x="9822" y="6736"/>
                </a:cubicBezTo>
                <a:cubicBezTo>
                  <a:pt x="9735" y="6823"/>
                  <a:pt x="9616" y="6877"/>
                  <a:pt x="9485" y="6877"/>
                </a:cubicBezTo>
                <a:lnTo>
                  <a:pt x="7376" y="6877"/>
                </a:lnTo>
                <a:cubicBezTo>
                  <a:pt x="7134" y="6877"/>
                  <a:pt x="6910" y="6975"/>
                  <a:pt x="6751" y="7138"/>
                </a:cubicBezTo>
                <a:cubicBezTo>
                  <a:pt x="6631" y="7254"/>
                  <a:pt x="6548" y="7402"/>
                  <a:pt x="6512" y="7572"/>
                </a:cubicBezTo>
                <a:cubicBezTo>
                  <a:pt x="6194" y="7612"/>
                  <a:pt x="5908" y="7760"/>
                  <a:pt x="5691" y="7977"/>
                </a:cubicBezTo>
                <a:cubicBezTo>
                  <a:pt x="5434" y="8234"/>
                  <a:pt x="5275" y="8588"/>
                  <a:pt x="5275" y="8979"/>
                </a:cubicBezTo>
                <a:lnTo>
                  <a:pt x="5275" y="10256"/>
                </a:lnTo>
                <a:cubicBezTo>
                  <a:pt x="5275" y="10368"/>
                  <a:pt x="5369" y="10459"/>
                  <a:pt x="5481" y="10459"/>
                </a:cubicBezTo>
                <a:lnTo>
                  <a:pt x="5738" y="10459"/>
                </a:lnTo>
                <a:lnTo>
                  <a:pt x="5738" y="11497"/>
                </a:lnTo>
                <a:cubicBezTo>
                  <a:pt x="5738" y="11609"/>
                  <a:pt x="5832" y="11703"/>
                  <a:pt x="5944" y="11703"/>
                </a:cubicBezTo>
                <a:cubicBezTo>
                  <a:pt x="6056" y="11703"/>
                  <a:pt x="6150" y="11609"/>
                  <a:pt x="6150" y="11497"/>
                </a:cubicBezTo>
                <a:lnTo>
                  <a:pt x="6150" y="10459"/>
                </a:lnTo>
                <a:lnTo>
                  <a:pt x="7239" y="10459"/>
                </a:lnTo>
                <a:lnTo>
                  <a:pt x="7239" y="11497"/>
                </a:lnTo>
                <a:cubicBezTo>
                  <a:pt x="7239" y="11609"/>
                  <a:pt x="7329" y="11703"/>
                  <a:pt x="7445" y="11703"/>
                </a:cubicBezTo>
                <a:cubicBezTo>
                  <a:pt x="7557" y="11703"/>
                  <a:pt x="7648" y="11609"/>
                  <a:pt x="7648" y="11497"/>
                </a:cubicBezTo>
                <a:lnTo>
                  <a:pt x="7648" y="10459"/>
                </a:lnTo>
                <a:lnTo>
                  <a:pt x="7908" y="10459"/>
                </a:lnTo>
                <a:cubicBezTo>
                  <a:pt x="8020" y="10459"/>
                  <a:pt x="8111" y="10368"/>
                  <a:pt x="8111" y="10252"/>
                </a:cubicBezTo>
                <a:lnTo>
                  <a:pt x="8111" y="8975"/>
                </a:lnTo>
                <a:cubicBezTo>
                  <a:pt x="8111" y="8585"/>
                  <a:pt x="7952" y="8234"/>
                  <a:pt x="7695" y="7977"/>
                </a:cubicBezTo>
                <a:cubicBezTo>
                  <a:pt x="7492" y="7774"/>
                  <a:pt x="7228" y="7630"/>
                  <a:pt x="6935" y="7579"/>
                </a:cubicBezTo>
                <a:cubicBezTo>
                  <a:pt x="6960" y="7521"/>
                  <a:pt x="6997" y="7471"/>
                  <a:pt x="7040" y="7427"/>
                </a:cubicBezTo>
                <a:cubicBezTo>
                  <a:pt x="7127" y="7340"/>
                  <a:pt x="7246" y="7286"/>
                  <a:pt x="7376" y="7286"/>
                </a:cubicBezTo>
                <a:lnTo>
                  <a:pt x="9482" y="7286"/>
                </a:lnTo>
                <a:cubicBezTo>
                  <a:pt x="9728" y="7286"/>
                  <a:pt x="9948" y="7185"/>
                  <a:pt x="10111" y="7026"/>
                </a:cubicBezTo>
                <a:cubicBezTo>
                  <a:pt x="10270" y="6863"/>
                  <a:pt x="10372" y="6642"/>
                  <a:pt x="10372" y="6396"/>
                </a:cubicBezTo>
                <a:cubicBezTo>
                  <a:pt x="10372" y="6154"/>
                  <a:pt x="10270" y="5933"/>
                  <a:pt x="10111" y="5770"/>
                </a:cubicBezTo>
                <a:cubicBezTo>
                  <a:pt x="9948" y="5611"/>
                  <a:pt x="9728" y="5510"/>
                  <a:pt x="9482" y="5510"/>
                </a:cubicBezTo>
                <a:lnTo>
                  <a:pt x="7376" y="5510"/>
                </a:lnTo>
                <a:cubicBezTo>
                  <a:pt x="7246" y="5510"/>
                  <a:pt x="7127" y="5456"/>
                  <a:pt x="7040" y="5369"/>
                </a:cubicBezTo>
                <a:cubicBezTo>
                  <a:pt x="6953" y="5282"/>
                  <a:pt x="6899" y="5163"/>
                  <a:pt x="6899" y="5032"/>
                </a:cubicBezTo>
                <a:lnTo>
                  <a:pt x="6899" y="4425"/>
                </a:lnTo>
                <a:lnTo>
                  <a:pt x="9905" y="4425"/>
                </a:lnTo>
                <a:cubicBezTo>
                  <a:pt x="9948" y="4714"/>
                  <a:pt x="10086" y="4975"/>
                  <a:pt x="10285" y="5174"/>
                </a:cubicBezTo>
                <a:cubicBezTo>
                  <a:pt x="10531" y="5420"/>
                  <a:pt x="10867" y="5571"/>
                  <a:pt x="11243" y="5571"/>
                </a:cubicBezTo>
                <a:cubicBezTo>
                  <a:pt x="11616" y="5571"/>
                  <a:pt x="11956" y="5420"/>
                  <a:pt x="12198" y="5174"/>
                </a:cubicBezTo>
                <a:cubicBezTo>
                  <a:pt x="12397" y="4978"/>
                  <a:pt x="12535" y="4714"/>
                  <a:pt x="12582" y="4425"/>
                </a:cubicBezTo>
                <a:lnTo>
                  <a:pt x="13269" y="4425"/>
                </a:lnTo>
                <a:cubicBezTo>
                  <a:pt x="13461" y="4425"/>
                  <a:pt x="13638" y="4345"/>
                  <a:pt x="13765" y="4219"/>
                </a:cubicBezTo>
                <a:cubicBezTo>
                  <a:pt x="13891" y="4088"/>
                  <a:pt x="13971" y="3915"/>
                  <a:pt x="13971" y="3723"/>
                </a:cubicBezTo>
                <a:lnTo>
                  <a:pt x="13971" y="2884"/>
                </a:lnTo>
                <a:cubicBezTo>
                  <a:pt x="13971" y="2612"/>
                  <a:pt x="13667" y="2385"/>
                  <a:pt x="13367" y="2222"/>
                </a:cubicBezTo>
                <a:cubicBezTo>
                  <a:pt x="13059" y="2055"/>
                  <a:pt x="12727" y="1936"/>
                  <a:pt x="12390" y="1838"/>
                </a:cubicBezTo>
                <a:cubicBezTo>
                  <a:pt x="11826" y="1668"/>
                  <a:pt x="10672" y="1466"/>
                  <a:pt x="10082" y="1437"/>
                </a:cubicBezTo>
                <a:cubicBezTo>
                  <a:pt x="9985" y="1433"/>
                  <a:pt x="9865" y="1383"/>
                  <a:pt x="9735" y="1307"/>
                </a:cubicBezTo>
                <a:cubicBezTo>
                  <a:pt x="9576" y="1216"/>
                  <a:pt x="9402" y="1086"/>
                  <a:pt x="9218" y="945"/>
                </a:cubicBezTo>
                <a:cubicBezTo>
                  <a:pt x="9181" y="917"/>
                  <a:pt x="9137" y="903"/>
                  <a:pt x="9094" y="903"/>
                </a:cubicBezTo>
                <a:cubicBezTo>
                  <a:pt x="9031" y="903"/>
                  <a:pt x="8970" y="931"/>
                  <a:pt x="8932" y="985"/>
                </a:cubicBezTo>
                <a:cubicBezTo>
                  <a:pt x="8863" y="1075"/>
                  <a:pt x="8881" y="1202"/>
                  <a:pt x="8972" y="1270"/>
                </a:cubicBezTo>
                <a:cubicBezTo>
                  <a:pt x="9167" y="1419"/>
                  <a:pt x="9352" y="1556"/>
                  <a:pt x="9529" y="1661"/>
                </a:cubicBezTo>
                <a:cubicBezTo>
                  <a:pt x="9637" y="1723"/>
                  <a:pt x="9746" y="1773"/>
                  <a:pt x="9851" y="1806"/>
                </a:cubicBezTo>
                <a:cubicBezTo>
                  <a:pt x="9833" y="1835"/>
                  <a:pt x="9815" y="1860"/>
                  <a:pt x="9793" y="1882"/>
                </a:cubicBezTo>
                <a:cubicBezTo>
                  <a:pt x="9731" y="1943"/>
                  <a:pt x="9645" y="1979"/>
                  <a:pt x="9554" y="1979"/>
                </a:cubicBezTo>
                <a:lnTo>
                  <a:pt x="7521" y="1979"/>
                </a:lnTo>
                <a:lnTo>
                  <a:pt x="7427" y="1589"/>
                </a:lnTo>
                <a:cubicBezTo>
                  <a:pt x="7391" y="1440"/>
                  <a:pt x="7322" y="1299"/>
                  <a:pt x="7221" y="1198"/>
                </a:cubicBezTo>
                <a:cubicBezTo>
                  <a:pt x="7123" y="1097"/>
                  <a:pt x="6993" y="1035"/>
                  <a:pt x="6830" y="1035"/>
                </a:cubicBezTo>
                <a:cubicBezTo>
                  <a:pt x="6776" y="1035"/>
                  <a:pt x="6722" y="1042"/>
                  <a:pt x="6664" y="1057"/>
                </a:cubicBezTo>
                <a:cubicBezTo>
                  <a:pt x="6552" y="1082"/>
                  <a:pt x="6447" y="1137"/>
                  <a:pt x="6367" y="1220"/>
                </a:cubicBezTo>
                <a:cubicBezTo>
                  <a:pt x="6284" y="1310"/>
                  <a:pt x="6230" y="1430"/>
                  <a:pt x="6230" y="1581"/>
                </a:cubicBezTo>
                <a:cubicBezTo>
                  <a:pt x="6230" y="1629"/>
                  <a:pt x="6233" y="1683"/>
                  <a:pt x="6248" y="1737"/>
                </a:cubicBezTo>
                <a:lnTo>
                  <a:pt x="6306" y="1979"/>
                </a:lnTo>
                <a:lnTo>
                  <a:pt x="5890" y="1979"/>
                </a:lnTo>
                <a:lnTo>
                  <a:pt x="5890" y="409"/>
                </a:lnTo>
                <a:lnTo>
                  <a:pt x="7261" y="409"/>
                </a:lnTo>
                <a:cubicBezTo>
                  <a:pt x="7423" y="409"/>
                  <a:pt x="7586" y="446"/>
                  <a:pt x="7745" y="500"/>
                </a:cubicBezTo>
                <a:cubicBezTo>
                  <a:pt x="7908" y="561"/>
                  <a:pt x="8071" y="645"/>
                  <a:pt x="8234" y="746"/>
                </a:cubicBezTo>
                <a:cubicBezTo>
                  <a:pt x="8266" y="765"/>
                  <a:pt x="8301" y="775"/>
                  <a:pt x="8336" y="775"/>
                </a:cubicBezTo>
                <a:cubicBezTo>
                  <a:pt x="8406" y="775"/>
                  <a:pt x="8474" y="739"/>
                  <a:pt x="8512" y="677"/>
                </a:cubicBezTo>
                <a:cubicBezTo>
                  <a:pt x="8570" y="579"/>
                  <a:pt x="8541" y="453"/>
                  <a:pt x="8444" y="395"/>
                </a:cubicBezTo>
                <a:cubicBezTo>
                  <a:pt x="8263" y="286"/>
                  <a:pt x="8078" y="189"/>
                  <a:pt x="7879" y="116"/>
                </a:cubicBezTo>
                <a:cubicBezTo>
                  <a:pt x="7680" y="44"/>
                  <a:pt x="7470" y="1"/>
                  <a:pt x="7261" y="1"/>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0"/>
          <p:cNvSpPr/>
          <p:nvPr/>
        </p:nvSpPr>
        <p:spPr>
          <a:xfrm>
            <a:off x="816489" y="1890932"/>
            <a:ext cx="331523" cy="376760"/>
          </a:xfrm>
          <a:custGeom>
            <a:avLst/>
            <a:gdLst/>
            <a:ahLst/>
            <a:cxnLst/>
            <a:rect l="l" t="t" r="r" b="b"/>
            <a:pathLst>
              <a:path w="12290" h="13967" extrusionOk="0">
                <a:moveTo>
                  <a:pt x="10216" y="463"/>
                </a:moveTo>
                <a:lnTo>
                  <a:pt x="10719" y="966"/>
                </a:lnTo>
                <a:lnTo>
                  <a:pt x="9963" y="2138"/>
                </a:lnTo>
                <a:lnTo>
                  <a:pt x="9417" y="2322"/>
                </a:lnTo>
                <a:lnTo>
                  <a:pt x="8860" y="1761"/>
                </a:lnTo>
                <a:lnTo>
                  <a:pt x="9044" y="1219"/>
                </a:lnTo>
                <a:lnTo>
                  <a:pt x="10216" y="463"/>
                </a:lnTo>
                <a:close/>
                <a:moveTo>
                  <a:pt x="3528" y="5534"/>
                </a:moveTo>
                <a:cubicBezTo>
                  <a:pt x="3644" y="5534"/>
                  <a:pt x="3759" y="5578"/>
                  <a:pt x="3850" y="5668"/>
                </a:cubicBezTo>
                <a:cubicBezTo>
                  <a:pt x="4403" y="6222"/>
                  <a:pt x="4960" y="6779"/>
                  <a:pt x="5514" y="7332"/>
                </a:cubicBezTo>
                <a:cubicBezTo>
                  <a:pt x="5604" y="7419"/>
                  <a:pt x="5644" y="7538"/>
                  <a:pt x="5644" y="7654"/>
                </a:cubicBezTo>
                <a:cubicBezTo>
                  <a:pt x="5644" y="7770"/>
                  <a:pt x="5601" y="7886"/>
                  <a:pt x="5514" y="7976"/>
                </a:cubicBezTo>
                <a:cubicBezTo>
                  <a:pt x="5427" y="8063"/>
                  <a:pt x="5308" y="8106"/>
                  <a:pt x="5192" y="8106"/>
                </a:cubicBezTo>
                <a:cubicBezTo>
                  <a:pt x="5076" y="8106"/>
                  <a:pt x="4960" y="8063"/>
                  <a:pt x="4874" y="7976"/>
                </a:cubicBezTo>
                <a:lnTo>
                  <a:pt x="3206" y="6308"/>
                </a:lnTo>
                <a:cubicBezTo>
                  <a:pt x="3119" y="6222"/>
                  <a:pt x="3076" y="6106"/>
                  <a:pt x="3076" y="5990"/>
                </a:cubicBezTo>
                <a:cubicBezTo>
                  <a:pt x="3076" y="5871"/>
                  <a:pt x="3119" y="5755"/>
                  <a:pt x="3206" y="5668"/>
                </a:cubicBezTo>
                <a:cubicBezTo>
                  <a:pt x="3296" y="5578"/>
                  <a:pt x="3412" y="5534"/>
                  <a:pt x="3528" y="5534"/>
                </a:cubicBezTo>
                <a:close/>
                <a:moveTo>
                  <a:pt x="10365" y="8797"/>
                </a:moveTo>
                <a:cubicBezTo>
                  <a:pt x="10484" y="8797"/>
                  <a:pt x="10603" y="8844"/>
                  <a:pt x="10694" y="8935"/>
                </a:cubicBezTo>
                <a:cubicBezTo>
                  <a:pt x="10784" y="9025"/>
                  <a:pt x="10828" y="9145"/>
                  <a:pt x="10828" y="9260"/>
                </a:cubicBezTo>
                <a:cubicBezTo>
                  <a:pt x="10828" y="9380"/>
                  <a:pt x="10784" y="9499"/>
                  <a:pt x="10694" y="9589"/>
                </a:cubicBezTo>
                <a:cubicBezTo>
                  <a:pt x="10603" y="9680"/>
                  <a:pt x="10484" y="9723"/>
                  <a:pt x="10365" y="9723"/>
                </a:cubicBezTo>
                <a:cubicBezTo>
                  <a:pt x="10249" y="9723"/>
                  <a:pt x="10130" y="9680"/>
                  <a:pt x="10039" y="9589"/>
                </a:cubicBezTo>
                <a:cubicBezTo>
                  <a:pt x="9949" y="9499"/>
                  <a:pt x="9905" y="9380"/>
                  <a:pt x="9905" y="9260"/>
                </a:cubicBezTo>
                <a:cubicBezTo>
                  <a:pt x="9905" y="9145"/>
                  <a:pt x="9949" y="9025"/>
                  <a:pt x="10039" y="8935"/>
                </a:cubicBezTo>
                <a:cubicBezTo>
                  <a:pt x="10130" y="8844"/>
                  <a:pt x="10249" y="8797"/>
                  <a:pt x="10365" y="8797"/>
                </a:cubicBezTo>
                <a:close/>
                <a:moveTo>
                  <a:pt x="3235" y="7743"/>
                </a:moveTo>
                <a:cubicBezTo>
                  <a:pt x="3182" y="7743"/>
                  <a:pt x="3130" y="7763"/>
                  <a:pt x="3090" y="7802"/>
                </a:cubicBezTo>
                <a:lnTo>
                  <a:pt x="1336" y="9557"/>
                </a:lnTo>
                <a:cubicBezTo>
                  <a:pt x="1256" y="9636"/>
                  <a:pt x="1256" y="9767"/>
                  <a:pt x="1336" y="9846"/>
                </a:cubicBezTo>
                <a:cubicBezTo>
                  <a:pt x="1375" y="9886"/>
                  <a:pt x="1428" y="9906"/>
                  <a:pt x="1480" y="9906"/>
                </a:cubicBezTo>
                <a:cubicBezTo>
                  <a:pt x="1533" y="9906"/>
                  <a:pt x="1585" y="9886"/>
                  <a:pt x="1625" y="9846"/>
                </a:cubicBezTo>
                <a:lnTo>
                  <a:pt x="3380" y="8092"/>
                </a:lnTo>
                <a:cubicBezTo>
                  <a:pt x="3459" y="8012"/>
                  <a:pt x="3459" y="7882"/>
                  <a:pt x="3380" y="7802"/>
                </a:cubicBezTo>
                <a:cubicBezTo>
                  <a:pt x="3340" y="7763"/>
                  <a:pt x="3287" y="7743"/>
                  <a:pt x="3235" y="7743"/>
                </a:cubicBezTo>
                <a:close/>
                <a:moveTo>
                  <a:pt x="10365" y="8388"/>
                </a:moveTo>
                <a:cubicBezTo>
                  <a:pt x="10144" y="8388"/>
                  <a:pt x="9920" y="8475"/>
                  <a:pt x="9750" y="8645"/>
                </a:cubicBezTo>
                <a:cubicBezTo>
                  <a:pt x="9580" y="8815"/>
                  <a:pt x="9493" y="9040"/>
                  <a:pt x="9493" y="9260"/>
                </a:cubicBezTo>
                <a:cubicBezTo>
                  <a:pt x="9493" y="9485"/>
                  <a:pt x="9580" y="9709"/>
                  <a:pt x="9750" y="9879"/>
                </a:cubicBezTo>
                <a:cubicBezTo>
                  <a:pt x="9920" y="10049"/>
                  <a:pt x="10144" y="10132"/>
                  <a:pt x="10365" y="10132"/>
                </a:cubicBezTo>
                <a:cubicBezTo>
                  <a:pt x="10589" y="10132"/>
                  <a:pt x="10813" y="10049"/>
                  <a:pt x="10983" y="9879"/>
                </a:cubicBezTo>
                <a:cubicBezTo>
                  <a:pt x="11153" y="9709"/>
                  <a:pt x="11237" y="9485"/>
                  <a:pt x="11237" y="9260"/>
                </a:cubicBezTo>
                <a:cubicBezTo>
                  <a:pt x="11237" y="9040"/>
                  <a:pt x="11153" y="8815"/>
                  <a:pt x="10983" y="8645"/>
                </a:cubicBezTo>
                <a:cubicBezTo>
                  <a:pt x="10813" y="8475"/>
                  <a:pt x="10589" y="8388"/>
                  <a:pt x="10365" y="8388"/>
                </a:cubicBezTo>
                <a:close/>
                <a:moveTo>
                  <a:pt x="3061" y="6743"/>
                </a:moveTo>
                <a:lnTo>
                  <a:pt x="4439" y="8121"/>
                </a:lnTo>
                <a:lnTo>
                  <a:pt x="1878" y="10682"/>
                </a:lnTo>
                <a:cubicBezTo>
                  <a:pt x="1817" y="10743"/>
                  <a:pt x="1734" y="10772"/>
                  <a:pt x="1654" y="10772"/>
                </a:cubicBezTo>
                <a:cubicBezTo>
                  <a:pt x="1574" y="10772"/>
                  <a:pt x="1491" y="10743"/>
                  <a:pt x="1430" y="10682"/>
                </a:cubicBezTo>
                <a:lnTo>
                  <a:pt x="500" y="9752"/>
                </a:lnTo>
                <a:cubicBezTo>
                  <a:pt x="439" y="9691"/>
                  <a:pt x="410" y="9608"/>
                  <a:pt x="410" y="9528"/>
                </a:cubicBezTo>
                <a:cubicBezTo>
                  <a:pt x="410" y="9448"/>
                  <a:pt x="439" y="9365"/>
                  <a:pt x="500" y="9304"/>
                </a:cubicBezTo>
                <a:lnTo>
                  <a:pt x="3061" y="6743"/>
                </a:lnTo>
                <a:close/>
                <a:moveTo>
                  <a:pt x="10248" y="0"/>
                </a:moveTo>
                <a:cubicBezTo>
                  <a:pt x="10209" y="0"/>
                  <a:pt x="10170" y="11"/>
                  <a:pt x="10137" y="32"/>
                </a:cubicBezTo>
                <a:lnTo>
                  <a:pt x="8766" y="915"/>
                </a:lnTo>
                <a:cubicBezTo>
                  <a:pt x="8726" y="940"/>
                  <a:pt x="8697" y="976"/>
                  <a:pt x="8683" y="1023"/>
                </a:cubicBezTo>
                <a:lnTo>
                  <a:pt x="8451" y="1711"/>
                </a:lnTo>
                <a:lnTo>
                  <a:pt x="6404" y="3755"/>
                </a:lnTo>
                <a:lnTo>
                  <a:pt x="5644" y="2995"/>
                </a:lnTo>
                <a:cubicBezTo>
                  <a:pt x="5734" y="2695"/>
                  <a:pt x="5763" y="2380"/>
                  <a:pt x="5731" y="2072"/>
                </a:cubicBezTo>
                <a:cubicBezTo>
                  <a:pt x="5691" y="1722"/>
                  <a:pt x="5575" y="1382"/>
                  <a:pt x="5380" y="1074"/>
                </a:cubicBezTo>
                <a:cubicBezTo>
                  <a:pt x="5343" y="1014"/>
                  <a:pt x="5277" y="980"/>
                  <a:pt x="5210" y="980"/>
                </a:cubicBezTo>
                <a:cubicBezTo>
                  <a:pt x="5173" y="980"/>
                  <a:pt x="5135" y="991"/>
                  <a:pt x="5101" y="1013"/>
                </a:cubicBezTo>
                <a:cubicBezTo>
                  <a:pt x="5004" y="1074"/>
                  <a:pt x="4978" y="1201"/>
                  <a:pt x="5036" y="1295"/>
                </a:cubicBezTo>
                <a:cubicBezTo>
                  <a:pt x="5195" y="1544"/>
                  <a:pt x="5293" y="1827"/>
                  <a:pt x="5322" y="2116"/>
                </a:cubicBezTo>
                <a:cubicBezTo>
                  <a:pt x="5355" y="2402"/>
                  <a:pt x="5318" y="2695"/>
                  <a:pt x="5221" y="2970"/>
                </a:cubicBezTo>
                <a:cubicBezTo>
                  <a:pt x="5188" y="3042"/>
                  <a:pt x="5203" y="3132"/>
                  <a:pt x="5264" y="3194"/>
                </a:cubicBezTo>
                <a:lnTo>
                  <a:pt x="6114" y="4044"/>
                </a:lnTo>
                <a:lnTo>
                  <a:pt x="5778" y="4384"/>
                </a:lnTo>
                <a:lnTo>
                  <a:pt x="4855" y="3462"/>
                </a:lnTo>
                <a:cubicBezTo>
                  <a:pt x="4814" y="3422"/>
                  <a:pt x="4761" y="3402"/>
                  <a:pt x="4709" y="3402"/>
                </a:cubicBezTo>
                <a:cubicBezTo>
                  <a:pt x="4657" y="3402"/>
                  <a:pt x="4606" y="3422"/>
                  <a:pt x="4566" y="3462"/>
                </a:cubicBezTo>
                <a:cubicBezTo>
                  <a:pt x="4483" y="3541"/>
                  <a:pt x="4483" y="3671"/>
                  <a:pt x="4566" y="3751"/>
                </a:cubicBezTo>
                <a:lnTo>
                  <a:pt x="5488" y="4673"/>
                </a:lnTo>
                <a:lnTo>
                  <a:pt x="5148" y="5010"/>
                </a:lnTo>
                <a:lnTo>
                  <a:pt x="4298" y="4160"/>
                </a:lnTo>
                <a:cubicBezTo>
                  <a:pt x="4260" y="4122"/>
                  <a:pt x="4208" y="4100"/>
                  <a:pt x="4155" y="4100"/>
                </a:cubicBezTo>
                <a:cubicBezTo>
                  <a:pt x="4131" y="4100"/>
                  <a:pt x="4108" y="4104"/>
                  <a:pt x="4085" y="4113"/>
                </a:cubicBezTo>
                <a:cubicBezTo>
                  <a:pt x="3872" y="4191"/>
                  <a:pt x="3648" y="4231"/>
                  <a:pt x="3423" y="4231"/>
                </a:cubicBezTo>
                <a:cubicBezTo>
                  <a:pt x="3284" y="4231"/>
                  <a:pt x="3146" y="4215"/>
                  <a:pt x="3011" y="4185"/>
                </a:cubicBezTo>
                <a:cubicBezTo>
                  <a:pt x="2667" y="4109"/>
                  <a:pt x="2341" y="3939"/>
                  <a:pt x="2074" y="3671"/>
                </a:cubicBezTo>
                <a:cubicBezTo>
                  <a:pt x="1784" y="3382"/>
                  <a:pt x="1611" y="3027"/>
                  <a:pt x="1542" y="2659"/>
                </a:cubicBezTo>
                <a:cubicBezTo>
                  <a:pt x="1491" y="2373"/>
                  <a:pt x="1506" y="2080"/>
                  <a:pt x="1585" y="1801"/>
                </a:cubicBezTo>
                <a:lnTo>
                  <a:pt x="2490" y="2706"/>
                </a:lnTo>
                <a:cubicBezTo>
                  <a:pt x="2527" y="2743"/>
                  <a:pt x="2576" y="2765"/>
                  <a:pt x="2630" y="2765"/>
                </a:cubicBezTo>
                <a:cubicBezTo>
                  <a:pt x="2649" y="2765"/>
                  <a:pt x="2669" y="2762"/>
                  <a:pt x="2689" y="2756"/>
                </a:cubicBezTo>
                <a:lnTo>
                  <a:pt x="3495" y="2536"/>
                </a:lnTo>
                <a:cubicBezTo>
                  <a:pt x="3564" y="2521"/>
                  <a:pt x="3622" y="2467"/>
                  <a:pt x="3640" y="2394"/>
                </a:cubicBezTo>
                <a:lnTo>
                  <a:pt x="3857" y="1602"/>
                </a:lnTo>
                <a:cubicBezTo>
                  <a:pt x="3882" y="1530"/>
                  <a:pt x="3868" y="1443"/>
                  <a:pt x="3810" y="1385"/>
                </a:cubicBezTo>
                <a:lnTo>
                  <a:pt x="2906" y="481"/>
                </a:lnTo>
                <a:cubicBezTo>
                  <a:pt x="3077" y="434"/>
                  <a:pt x="3255" y="408"/>
                  <a:pt x="3431" y="408"/>
                </a:cubicBezTo>
                <a:cubicBezTo>
                  <a:pt x="3470" y="408"/>
                  <a:pt x="3510" y="409"/>
                  <a:pt x="3550" y="412"/>
                </a:cubicBezTo>
                <a:cubicBezTo>
                  <a:pt x="3864" y="434"/>
                  <a:pt x="4175" y="531"/>
                  <a:pt x="4447" y="705"/>
                </a:cubicBezTo>
                <a:cubicBezTo>
                  <a:pt x="4482" y="727"/>
                  <a:pt x="4520" y="738"/>
                  <a:pt x="4557" y="738"/>
                </a:cubicBezTo>
                <a:cubicBezTo>
                  <a:pt x="4624" y="738"/>
                  <a:pt x="4689" y="704"/>
                  <a:pt x="4729" y="644"/>
                </a:cubicBezTo>
                <a:cubicBezTo>
                  <a:pt x="4790" y="550"/>
                  <a:pt x="4761" y="423"/>
                  <a:pt x="4667" y="361"/>
                </a:cubicBezTo>
                <a:cubicBezTo>
                  <a:pt x="4335" y="148"/>
                  <a:pt x="3958" y="32"/>
                  <a:pt x="3578" y="7"/>
                </a:cubicBezTo>
                <a:cubicBezTo>
                  <a:pt x="3527" y="4"/>
                  <a:pt x="3475" y="2"/>
                  <a:pt x="3423" y="2"/>
                </a:cubicBezTo>
                <a:cubicBezTo>
                  <a:pt x="3091" y="2"/>
                  <a:pt x="2757" y="72"/>
                  <a:pt x="2450" y="213"/>
                </a:cubicBezTo>
                <a:cubicBezTo>
                  <a:pt x="2320" y="275"/>
                  <a:pt x="2291" y="445"/>
                  <a:pt x="2388" y="546"/>
                </a:cubicBezTo>
                <a:lnTo>
                  <a:pt x="3437" y="1591"/>
                </a:lnTo>
                <a:lnTo>
                  <a:pt x="3278" y="2174"/>
                </a:lnTo>
                <a:lnTo>
                  <a:pt x="2696" y="2333"/>
                </a:lnTo>
                <a:lnTo>
                  <a:pt x="1647" y="1288"/>
                </a:lnTo>
                <a:cubicBezTo>
                  <a:pt x="1607" y="1248"/>
                  <a:pt x="1555" y="1228"/>
                  <a:pt x="1502" y="1228"/>
                </a:cubicBezTo>
                <a:cubicBezTo>
                  <a:pt x="1450" y="1228"/>
                  <a:pt x="1397" y="1248"/>
                  <a:pt x="1357" y="1288"/>
                </a:cubicBezTo>
                <a:cubicBezTo>
                  <a:pt x="1339" y="1306"/>
                  <a:pt x="1321" y="1331"/>
                  <a:pt x="1310" y="1356"/>
                </a:cubicBezTo>
                <a:cubicBezTo>
                  <a:pt x="1115" y="1790"/>
                  <a:pt x="1057" y="2268"/>
                  <a:pt x="1140" y="2727"/>
                </a:cubicBezTo>
                <a:cubicBezTo>
                  <a:pt x="1220" y="3179"/>
                  <a:pt x="1433" y="3610"/>
                  <a:pt x="1784" y="3961"/>
                </a:cubicBezTo>
                <a:cubicBezTo>
                  <a:pt x="2106" y="4283"/>
                  <a:pt x="2504" y="4493"/>
                  <a:pt x="2924" y="4583"/>
                </a:cubicBezTo>
                <a:cubicBezTo>
                  <a:pt x="3090" y="4620"/>
                  <a:pt x="3259" y="4639"/>
                  <a:pt x="3428" y="4639"/>
                </a:cubicBezTo>
                <a:cubicBezTo>
                  <a:pt x="3653" y="4639"/>
                  <a:pt x="3879" y="4606"/>
                  <a:pt x="4096" y="4540"/>
                </a:cubicBezTo>
                <a:lnTo>
                  <a:pt x="4859" y="5299"/>
                </a:lnTo>
                <a:lnTo>
                  <a:pt x="4458" y="5701"/>
                </a:lnTo>
                <a:lnTo>
                  <a:pt x="4139" y="5379"/>
                </a:lnTo>
                <a:cubicBezTo>
                  <a:pt x="3969" y="5212"/>
                  <a:pt x="3748" y="5129"/>
                  <a:pt x="3528" y="5129"/>
                </a:cubicBezTo>
                <a:cubicBezTo>
                  <a:pt x="3307" y="5129"/>
                  <a:pt x="3087" y="5212"/>
                  <a:pt x="2916" y="5379"/>
                </a:cubicBezTo>
                <a:cubicBezTo>
                  <a:pt x="2750" y="5549"/>
                  <a:pt x="2667" y="5769"/>
                  <a:pt x="2667" y="5990"/>
                </a:cubicBezTo>
                <a:cubicBezTo>
                  <a:pt x="2667" y="6146"/>
                  <a:pt x="2707" y="6301"/>
                  <a:pt x="2790" y="6439"/>
                </a:cubicBezTo>
                <a:lnTo>
                  <a:pt x="211" y="9018"/>
                </a:lnTo>
                <a:cubicBezTo>
                  <a:pt x="70" y="9159"/>
                  <a:pt x="1" y="9343"/>
                  <a:pt x="1" y="9528"/>
                </a:cubicBezTo>
                <a:cubicBezTo>
                  <a:pt x="1" y="9712"/>
                  <a:pt x="70" y="9901"/>
                  <a:pt x="211" y="10042"/>
                </a:cubicBezTo>
                <a:lnTo>
                  <a:pt x="1144" y="10971"/>
                </a:lnTo>
                <a:cubicBezTo>
                  <a:pt x="1281" y="11112"/>
                  <a:pt x="1470" y="11185"/>
                  <a:pt x="1654" y="11185"/>
                </a:cubicBezTo>
                <a:cubicBezTo>
                  <a:pt x="1839" y="11185"/>
                  <a:pt x="2027" y="11112"/>
                  <a:pt x="2168" y="10971"/>
                </a:cubicBezTo>
                <a:lnTo>
                  <a:pt x="4747" y="8392"/>
                </a:lnTo>
                <a:cubicBezTo>
                  <a:pt x="4881" y="8475"/>
                  <a:pt x="5036" y="8515"/>
                  <a:pt x="5192" y="8515"/>
                </a:cubicBezTo>
                <a:cubicBezTo>
                  <a:pt x="5416" y="8515"/>
                  <a:pt x="5637" y="8432"/>
                  <a:pt x="5803" y="8265"/>
                </a:cubicBezTo>
                <a:cubicBezTo>
                  <a:pt x="5973" y="8095"/>
                  <a:pt x="6056" y="7875"/>
                  <a:pt x="6056" y="7654"/>
                </a:cubicBezTo>
                <a:cubicBezTo>
                  <a:pt x="6056" y="7433"/>
                  <a:pt x="5970" y="7213"/>
                  <a:pt x="5803" y="7043"/>
                </a:cubicBezTo>
                <a:lnTo>
                  <a:pt x="5481" y="6724"/>
                </a:lnTo>
                <a:lnTo>
                  <a:pt x="5883" y="6323"/>
                </a:lnTo>
                <a:lnTo>
                  <a:pt x="8476" y="8917"/>
                </a:lnTo>
                <a:cubicBezTo>
                  <a:pt x="8440" y="9119"/>
                  <a:pt x="8437" y="9322"/>
                  <a:pt x="8466" y="9524"/>
                </a:cubicBezTo>
                <a:cubicBezTo>
                  <a:pt x="8498" y="9759"/>
                  <a:pt x="8574" y="9995"/>
                  <a:pt x="8693" y="10208"/>
                </a:cubicBezTo>
                <a:cubicBezTo>
                  <a:pt x="8733" y="10274"/>
                  <a:pt x="8801" y="10310"/>
                  <a:pt x="8872" y="10310"/>
                </a:cubicBezTo>
                <a:cubicBezTo>
                  <a:pt x="8906" y="10310"/>
                  <a:pt x="8940" y="10302"/>
                  <a:pt x="8972" y="10284"/>
                </a:cubicBezTo>
                <a:cubicBezTo>
                  <a:pt x="9070" y="10230"/>
                  <a:pt x="9106" y="10103"/>
                  <a:pt x="9048" y="10005"/>
                </a:cubicBezTo>
                <a:cubicBezTo>
                  <a:pt x="8954" y="9839"/>
                  <a:pt x="8892" y="9655"/>
                  <a:pt x="8867" y="9470"/>
                </a:cubicBezTo>
                <a:cubicBezTo>
                  <a:pt x="8842" y="9286"/>
                  <a:pt x="8853" y="9094"/>
                  <a:pt x="8896" y="8913"/>
                </a:cubicBezTo>
                <a:cubicBezTo>
                  <a:pt x="8918" y="8841"/>
                  <a:pt x="8900" y="8761"/>
                  <a:pt x="8845" y="8707"/>
                </a:cubicBezTo>
                <a:lnTo>
                  <a:pt x="6172" y="6034"/>
                </a:lnTo>
                <a:lnTo>
                  <a:pt x="6512" y="5697"/>
                </a:lnTo>
                <a:lnTo>
                  <a:pt x="9185" y="8370"/>
                </a:lnTo>
                <a:cubicBezTo>
                  <a:pt x="9225" y="8410"/>
                  <a:pt x="9278" y="8430"/>
                  <a:pt x="9330" y="8430"/>
                </a:cubicBezTo>
                <a:cubicBezTo>
                  <a:pt x="9383" y="8430"/>
                  <a:pt x="9435" y="8410"/>
                  <a:pt x="9475" y="8370"/>
                </a:cubicBezTo>
                <a:cubicBezTo>
                  <a:pt x="9554" y="8291"/>
                  <a:pt x="9554" y="8161"/>
                  <a:pt x="9475" y="8081"/>
                </a:cubicBezTo>
                <a:lnTo>
                  <a:pt x="6802" y="5408"/>
                </a:lnTo>
                <a:lnTo>
                  <a:pt x="7138" y="5068"/>
                </a:lnTo>
                <a:lnTo>
                  <a:pt x="9811" y="7741"/>
                </a:lnTo>
                <a:cubicBezTo>
                  <a:pt x="9850" y="7780"/>
                  <a:pt x="9901" y="7802"/>
                  <a:pt x="9954" y="7802"/>
                </a:cubicBezTo>
                <a:cubicBezTo>
                  <a:pt x="9971" y="7802"/>
                  <a:pt x="9987" y="7799"/>
                  <a:pt x="10003" y="7795"/>
                </a:cubicBezTo>
                <a:cubicBezTo>
                  <a:pt x="10124" y="7766"/>
                  <a:pt x="10247" y="7752"/>
                  <a:pt x="10369" y="7752"/>
                </a:cubicBezTo>
                <a:cubicBezTo>
                  <a:pt x="10506" y="7752"/>
                  <a:pt x="10642" y="7770"/>
                  <a:pt x="10774" y="7806"/>
                </a:cubicBezTo>
                <a:cubicBezTo>
                  <a:pt x="11016" y="7875"/>
                  <a:pt x="11244" y="8005"/>
                  <a:pt x="11435" y="8193"/>
                </a:cubicBezTo>
                <a:cubicBezTo>
                  <a:pt x="11732" y="8490"/>
                  <a:pt x="11877" y="8877"/>
                  <a:pt x="11877" y="9264"/>
                </a:cubicBezTo>
                <a:cubicBezTo>
                  <a:pt x="11877" y="9651"/>
                  <a:pt x="11732" y="10038"/>
                  <a:pt x="11435" y="10331"/>
                </a:cubicBezTo>
                <a:cubicBezTo>
                  <a:pt x="11193" y="10573"/>
                  <a:pt x="10889" y="10718"/>
                  <a:pt x="10575" y="10761"/>
                </a:cubicBezTo>
                <a:cubicBezTo>
                  <a:pt x="10507" y="10771"/>
                  <a:pt x="10439" y="10775"/>
                  <a:pt x="10371" y="10775"/>
                </a:cubicBezTo>
                <a:cubicBezTo>
                  <a:pt x="10112" y="10775"/>
                  <a:pt x="9855" y="10710"/>
                  <a:pt x="9623" y="10581"/>
                </a:cubicBezTo>
                <a:cubicBezTo>
                  <a:pt x="9591" y="10562"/>
                  <a:pt x="9557" y="10553"/>
                  <a:pt x="9523" y="10553"/>
                </a:cubicBezTo>
                <a:cubicBezTo>
                  <a:pt x="9452" y="10553"/>
                  <a:pt x="9384" y="10591"/>
                  <a:pt x="9345" y="10657"/>
                </a:cubicBezTo>
                <a:cubicBezTo>
                  <a:pt x="9290" y="10754"/>
                  <a:pt x="9323" y="10877"/>
                  <a:pt x="9424" y="10935"/>
                </a:cubicBezTo>
                <a:cubicBezTo>
                  <a:pt x="9717" y="11101"/>
                  <a:pt x="10045" y="11184"/>
                  <a:pt x="10372" y="11184"/>
                </a:cubicBezTo>
                <a:cubicBezTo>
                  <a:pt x="10458" y="11184"/>
                  <a:pt x="10544" y="11178"/>
                  <a:pt x="10629" y="11167"/>
                </a:cubicBezTo>
                <a:cubicBezTo>
                  <a:pt x="11030" y="11109"/>
                  <a:pt x="11417" y="10928"/>
                  <a:pt x="11725" y="10620"/>
                </a:cubicBezTo>
                <a:cubicBezTo>
                  <a:pt x="12101" y="10248"/>
                  <a:pt x="12289" y="9756"/>
                  <a:pt x="12289" y="9264"/>
                </a:cubicBezTo>
                <a:cubicBezTo>
                  <a:pt x="12289" y="8772"/>
                  <a:pt x="12101" y="8280"/>
                  <a:pt x="11725" y="7904"/>
                </a:cubicBezTo>
                <a:cubicBezTo>
                  <a:pt x="11483" y="7665"/>
                  <a:pt x="11193" y="7499"/>
                  <a:pt x="10886" y="7415"/>
                </a:cubicBezTo>
                <a:cubicBezTo>
                  <a:pt x="10716" y="7368"/>
                  <a:pt x="10543" y="7343"/>
                  <a:pt x="10369" y="7343"/>
                </a:cubicBezTo>
                <a:cubicBezTo>
                  <a:pt x="10254" y="7343"/>
                  <a:pt x="10139" y="7354"/>
                  <a:pt x="10025" y="7376"/>
                </a:cubicBezTo>
                <a:lnTo>
                  <a:pt x="7427" y="4782"/>
                </a:lnTo>
                <a:lnTo>
                  <a:pt x="8068" y="4142"/>
                </a:lnTo>
                <a:cubicBezTo>
                  <a:pt x="8147" y="4062"/>
                  <a:pt x="8147" y="3932"/>
                  <a:pt x="8068" y="3852"/>
                </a:cubicBezTo>
                <a:cubicBezTo>
                  <a:pt x="8028" y="3812"/>
                  <a:pt x="7975" y="3793"/>
                  <a:pt x="7923" y="3793"/>
                </a:cubicBezTo>
                <a:cubicBezTo>
                  <a:pt x="7871" y="3793"/>
                  <a:pt x="7818" y="3812"/>
                  <a:pt x="7778" y="3852"/>
                </a:cubicBezTo>
                <a:lnTo>
                  <a:pt x="5195" y="6435"/>
                </a:lnTo>
                <a:lnTo>
                  <a:pt x="4751" y="5990"/>
                </a:lnTo>
                <a:lnTo>
                  <a:pt x="8628" y="2112"/>
                </a:lnTo>
                <a:lnTo>
                  <a:pt x="9073" y="2554"/>
                </a:lnTo>
                <a:lnTo>
                  <a:pt x="8433" y="3194"/>
                </a:lnTo>
                <a:cubicBezTo>
                  <a:pt x="8353" y="3273"/>
                  <a:pt x="8353" y="3404"/>
                  <a:pt x="8433" y="3483"/>
                </a:cubicBezTo>
                <a:cubicBezTo>
                  <a:pt x="8475" y="3523"/>
                  <a:pt x="8528" y="3543"/>
                  <a:pt x="8580" y="3543"/>
                </a:cubicBezTo>
                <a:cubicBezTo>
                  <a:pt x="8633" y="3543"/>
                  <a:pt x="8684" y="3523"/>
                  <a:pt x="8722" y="3483"/>
                </a:cubicBezTo>
                <a:lnTo>
                  <a:pt x="9475" y="2734"/>
                </a:lnTo>
                <a:lnTo>
                  <a:pt x="10151" y="2507"/>
                </a:lnTo>
                <a:cubicBezTo>
                  <a:pt x="10198" y="2496"/>
                  <a:pt x="10242" y="2467"/>
                  <a:pt x="10271" y="2420"/>
                </a:cubicBezTo>
                <a:lnTo>
                  <a:pt x="11146" y="1060"/>
                </a:lnTo>
                <a:cubicBezTo>
                  <a:pt x="11204" y="980"/>
                  <a:pt x="11197" y="868"/>
                  <a:pt x="11124" y="796"/>
                </a:cubicBezTo>
                <a:lnTo>
                  <a:pt x="10390" y="58"/>
                </a:lnTo>
                <a:cubicBezTo>
                  <a:pt x="10352" y="20"/>
                  <a:pt x="10300" y="0"/>
                  <a:pt x="10248" y="0"/>
                </a:cubicBezTo>
                <a:close/>
                <a:moveTo>
                  <a:pt x="6296" y="10382"/>
                </a:moveTo>
                <a:cubicBezTo>
                  <a:pt x="6235" y="10382"/>
                  <a:pt x="6176" y="10408"/>
                  <a:pt x="6136" y="10458"/>
                </a:cubicBezTo>
                <a:lnTo>
                  <a:pt x="5593" y="11149"/>
                </a:lnTo>
                <a:cubicBezTo>
                  <a:pt x="5510" y="11253"/>
                  <a:pt x="5550" y="11405"/>
                  <a:pt x="5669" y="11460"/>
                </a:cubicBezTo>
                <a:lnTo>
                  <a:pt x="6212" y="11698"/>
                </a:lnTo>
                <a:lnTo>
                  <a:pt x="5832" y="12180"/>
                </a:lnTo>
                <a:cubicBezTo>
                  <a:pt x="5760" y="12270"/>
                  <a:pt x="5774" y="12397"/>
                  <a:pt x="5865" y="12469"/>
                </a:cubicBezTo>
                <a:cubicBezTo>
                  <a:pt x="5901" y="12498"/>
                  <a:pt x="5945" y="12512"/>
                  <a:pt x="5989" y="12512"/>
                </a:cubicBezTo>
                <a:cubicBezTo>
                  <a:pt x="6050" y="12512"/>
                  <a:pt x="6111" y="12485"/>
                  <a:pt x="6150" y="12433"/>
                </a:cubicBezTo>
                <a:lnTo>
                  <a:pt x="6686" y="11760"/>
                </a:lnTo>
                <a:cubicBezTo>
                  <a:pt x="6700" y="11742"/>
                  <a:pt x="6711" y="11724"/>
                  <a:pt x="6722" y="11702"/>
                </a:cubicBezTo>
                <a:cubicBezTo>
                  <a:pt x="6769" y="11597"/>
                  <a:pt x="6722" y="11478"/>
                  <a:pt x="6617" y="11431"/>
                </a:cubicBezTo>
                <a:lnTo>
                  <a:pt x="6074" y="11192"/>
                </a:lnTo>
                <a:lnTo>
                  <a:pt x="6454" y="10711"/>
                </a:lnTo>
                <a:cubicBezTo>
                  <a:pt x="6527" y="10624"/>
                  <a:pt x="6512" y="10494"/>
                  <a:pt x="6422" y="10425"/>
                </a:cubicBezTo>
                <a:cubicBezTo>
                  <a:pt x="6385" y="10396"/>
                  <a:pt x="6340" y="10382"/>
                  <a:pt x="6296" y="10382"/>
                </a:cubicBezTo>
                <a:close/>
                <a:moveTo>
                  <a:pt x="6143" y="8924"/>
                </a:moveTo>
                <a:cubicBezTo>
                  <a:pt x="6020" y="8924"/>
                  <a:pt x="5894" y="8971"/>
                  <a:pt x="5800" y="9065"/>
                </a:cubicBezTo>
                <a:lnTo>
                  <a:pt x="5109" y="9756"/>
                </a:lnTo>
                <a:cubicBezTo>
                  <a:pt x="5029" y="9835"/>
                  <a:pt x="5029" y="9966"/>
                  <a:pt x="5109" y="10045"/>
                </a:cubicBezTo>
                <a:cubicBezTo>
                  <a:pt x="5148" y="10085"/>
                  <a:pt x="5201" y="10105"/>
                  <a:pt x="5253" y="10105"/>
                </a:cubicBezTo>
                <a:cubicBezTo>
                  <a:pt x="5306" y="10105"/>
                  <a:pt x="5358" y="10085"/>
                  <a:pt x="5398" y="10045"/>
                </a:cubicBezTo>
                <a:lnTo>
                  <a:pt x="6089" y="9354"/>
                </a:lnTo>
                <a:cubicBezTo>
                  <a:pt x="6103" y="9340"/>
                  <a:pt x="6122" y="9333"/>
                  <a:pt x="6143" y="9333"/>
                </a:cubicBezTo>
                <a:cubicBezTo>
                  <a:pt x="6161" y="9333"/>
                  <a:pt x="6183" y="9340"/>
                  <a:pt x="6197" y="9354"/>
                </a:cubicBezTo>
                <a:lnTo>
                  <a:pt x="8234" y="11391"/>
                </a:lnTo>
                <a:cubicBezTo>
                  <a:pt x="8249" y="11405"/>
                  <a:pt x="8256" y="11423"/>
                  <a:pt x="8256" y="11445"/>
                </a:cubicBezTo>
                <a:cubicBezTo>
                  <a:pt x="8256" y="11467"/>
                  <a:pt x="8249" y="11485"/>
                  <a:pt x="8234" y="11499"/>
                </a:cubicBezTo>
                <a:lnTo>
                  <a:pt x="6197" y="13536"/>
                </a:lnTo>
                <a:cubicBezTo>
                  <a:pt x="6183" y="13551"/>
                  <a:pt x="6161" y="13558"/>
                  <a:pt x="6143" y="13558"/>
                </a:cubicBezTo>
                <a:cubicBezTo>
                  <a:pt x="6122" y="13558"/>
                  <a:pt x="6103" y="13551"/>
                  <a:pt x="6089" y="13536"/>
                </a:cubicBezTo>
                <a:lnTo>
                  <a:pt x="4052" y="11499"/>
                </a:lnTo>
                <a:cubicBezTo>
                  <a:pt x="4038" y="11485"/>
                  <a:pt x="4031" y="11467"/>
                  <a:pt x="4031" y="11445"/>
                </a:cubicBezTo>
                <a:cubicBezTo>
                  <a:pt x="4031" y="11427"/>
                  <a:pt x="4038" y="11405"/>
                  <a:pt x="4052" y="11391"/>
                </a:cubicBezTo>
                <a:lnTo>
                  <a:pt x="4743" y="10700"/>
                </a:lnTo>
                <a:cubicBezTo>
                  <a:pt x="4823" y="10620"/>
                  <a:pt x="4823" y="10490"/>
                  <a:pt x="4743" y="10411"/>
                </a:cubicBezTo>
                <a:cubicBezTo>
                  <a:pt x="4703" y="10371"/>
                  <a:pt x="4651" y="10351"/>
                  <a:pt x="4599" y="10351"/>
                </a:cubicBezTo>
                <a:cubicBezTo>
                  <a:pt x="4546" y="10351"/>
                  <a:pt x="4494" y="10371"/>
                  <a:pt x="4454" y="10411"/>
                </a:cubicBezTo>
                <a:lnTo>
                  <a:pt x="3763" y="11102"/>
                </a:lnTo>
                <a:cubicBezTo>
                  <a:pt x="3669" y="11196"/>
                  <a:pt x="3622" y="11322"/>
                  <a:pt x="3622" y="11445"/>
                </a:cubicBezTo>
                <a:cubicBezTo>
                  <a:pt x="3622" y="11568"/>
                  <a:pt x="3669" y="11695"/>
                  <a:pt x="3763" y="11789"/>
                </a:cubicBezTo>
                <a:lnTo>
                  <a:pt x="5800" y="13825"/>
                </a:lnTo>
                <a:cubicBezTo>
                  <a:pt x="5894" y="13919"/>
                  <a:pt x="6020" y="13967"/>
                  <a:pt x="6143" y="13967"/>
                </a:cubicBezTo>
                <a:cubicBezTo>
                  <a:pt x="6266" y="13967"/>
                  <a:pt x="6393" y="13919"/>
                  <a:pt x="6487" y="13825"/>
                </a:cubicBezTo>
                <a:lnTo>
                  <a:pt x="8523" y="11789"/>
                </a:lnTo>
                <a:cubicBezTo>
                  <a:pt x="8618" y="11695"/>
                  <a:pt x="8665" y="11568"/>
                  <a:pt x="8665" y="11445"/>
                </a:cubicBezTo>
                <a:cubicBezTo>
                  <a:pt x="8665" y="11322"/>
                  <a:pt x="8618" y="11196"/>
                  <a:pt x="8523" y="11102"/>
                </a:cubicBezTo>
                <a:lnTo>
                  <a:pt x="6487" y="9065"/>
                </a:lnTo>
                <a:cubicBezTo>
                  <a:pt x="6393" y="8971"/>
                  <a:pt x="6266" y="8924"/>
                  <a:pt x="6143" y="8924"/>
                </a:cubicBezTo>
                <a:close/>
              </a:path>
            </a:pathLst>
          </a:custGeom>
          <a:solidFill>
            <a:schemeClr val="bg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191;p29">
            <a:extLst>
              <a:ext uri="{FF2B5EF4-FFF2-40B4-BE49-F238E27FC236}">
                <a16:creationId xmlns:a16="http://schemas.microsoft.com/office/drawing/2014/main" id="{8868B154-E6AE-3CDD-4712-2CA0F097694C}"/>
              </a:ext>
            </a:extLst>
          </p:cNvPr>
          <p:cNvSpPr/>
          <p:nvPr/>
        </p:nvSpPr>
        <p:spPr>
          <a:xfrm>
            <a:off x="3482797" y="1890797"/>
            <a:ext cx="361843" cy="376895"/>
          </a:xfrm>
          <a:custGeom>
            <a:avLst/>
            <a:gdLst/>
            <a:ahLst/>
            <a:cxnLst/>
            <a:rect l="l" t="t" r="r" b="b"/>
            <a:pathLst>
              <a:path w="13414" h="13972" extrusionOk="0">
                <a:moveTo>
                  <a:pt x="6964" y="2891"/>
                </a:moveTo>
                <a:lnTo>
                  <a:pt x="6667" y="3672"/>
                </a:lnTo>
                <a:cubicBezTo>
                  <a:pt x="6656" y="3698"/>
                  <a:pt x="6649" y="3727"/>
                  <a:pt x="6649" y="3756"/>
                </a:cubicBezTo>
                <a:cubicBezTo>
                  <a:pt x="6649" y="3868"/>
                  <a:pt x="6739" y="3962"/>
                  <a:pt x="6851" y="3962"/>
                </a:cubicBezTo>
                <a:lnTo>
                  <a:pt x="7702" y="3962"/>
                </a:lnTo>
                <a:lnTo>
                  <a:pt x="6450" y="5340"/>
                </a:lnTo>
                <a:lnTo>
                  <a:pt x="6747" y="4555"/>
                </a:lnTo>
                <a:cubicBezTo>
                  <a:pt x="6757" y="4530"/>
                  <a:pt x="6765" y="4504"/>
                  <a:pt x="6765" y="4475"/>
                </a:cubicBezTo>
                <a:cubicBezTo>
                  <a:pt x="6765" y="4360"/>
                  <a:pt x="6674" y="4269"/>
                  <a:pt x="6558" y="4269"/>
                </a:cubicBezTo>
                <a:lnTo>
                  <a:pt x="5712" y="4269"/>
                </a:lnTo>
                <a:lnTo>
                  <a:pt x="6964" y="2891"/>
                </a:lnTo>
                <a:close/>
                <a:moveTo>
                  <a:pt x="7541" y="1748"/>
                </a:moveTo>
                <a:cubicBezTo>
                  <a:pt x="7482" y="1748"/>
                  <a:pt x="7424" y="1775"/>
                  <a:pt x="7383" y="1824"/>
                </a:cubicBezTo>
                <a:lnTo>
                  <a:pt x="5097" y="4334"/>
                </a:lnTo>
                <a:cubicBezTo>
                  <a:pt x="5021" y="4418"/>
                  <a:pt x="5028" y="4548"/>
                  <a:pt x="5111" y="4624"/>
                </a:cubicBezTo>
                <a:cubicBezTo>
                  <a:pt x="5151" y="4660"/>
                  <a:pt x="5198" y="4678"/>
                  <a:pt x="5249" y="4678"/>
                </a:cubicBezTo>
                <a:lnTo>
                  <a:pt x="6262" y="4678"/>
                </a:lnTo>
                <a:lnTo>
                  <a:pt x="5679" y="6205"/>
                </a:lnTo>
                <a:cubicBezTo>
                  <a:pt x="5640" y="6309"/>
                  <a:pt x="5694" y="6425"/>
                  <a:pt x="5799" y="6469"/>
                </a:cubicBezTo>
                <a:cubicBezTo>
                  <a:pt x="5822" y="6477"/>
                  <a:pt x="5845" y="6480"/>
                  <a:pt x="5869" y="6480"/>
                </a:cubicBezTo>
                <a:cubicBezTo>
                  <a:pt x="5930" y="6480"/>
                  <a:pt x="5988" y="6454"/>
                  <a:pt x="6030" y="6407"/>
                </a:cubicBezTo>
                <a:lnTo>
                  <a:pt x="8317" y="3893"/>
                </a:lnTo>
                <a:cubicBezTo>
                  <a:pt x="8392" y="3810"/>
                  <a:pt x="8385" y="3680"/>
                  <a:pt x="8302" y="3604"/>
                </a:cubicBezTo>
                <a:cubicBezTo>
                  <a:pt x="8262" y="3567"/>
                  <a:pt x="8215" y="3549"/>
                  <a:pt x="8165" y="3549"/>
                </a:cubicBezTo>
                <a:lnTo>
                  <a:pt x="7152" y="3549"/>
                </a:lnTo>
                <a:lnTo>
                  <a:pt x="7734" y="2026"/>
                </a:lnTo>
                <a:cubicBezTo>
                  <a:pt x="7774" y="1918"/>
                  <a:pt x="7720" y="1802"/>
                  <a:pt x="7615" y="1762"/>
                </a:cubicBezTo>
                <a:cubicBezTo>
                  <a:pt x="7590" y="1753"/>
                  <a:pt x="7566" y="1748"/>
                  <a:pt x="7541" y="1748"/>
                </a:cubicBezTo>
                <a:close/>
                <a:moveTo>
                  <a:pt x="6707" y="822"/>
                </a:moveTo>
                <a:cubicBezTo>
                  <a:pt x="5799" y="822"/>
                  <a:pt x="4974" y="1187"/>
                  <a:pt x="4377" y="1784"/>
                </a:cubicBezTo>
                <a:cubicBezTo>
                  <a:pt x="3780" y="2381"/>
                  <a:pt x="3411" y="3206"/>
                  <a:pt x="3411" y="4114"/>
                </a:cubicBezTo>
                <a:cubicBezTo>
                  <a:pt x="3411" y="5025"/>
                  <a:pt x="3780" y="5846"/>
                  <a:pt x="4377" y="6443"/>
                </a:cubicBezTo>
                <a:cubicBezTo>
                  <a:pt x="4974" y="7040"/>
                  <a:pt x="5799" y="7409"/>
                  <a:pt x="6707" y="7409"/>
                </a:cubicBezTo>
                <a:cubicBezTo>
                  <a:pt x="7524" y="7409"/>
                  <a:pt x="8277" y="7109"/>
                  <a:pt x="8852" y="6613"/>
                </a:cubicBezTo>
                <a:cubicBezTo>
                  <a:pt x="9438" y="6110"/>
                  <a:pt x="9843" y="5405"/>
                  <a:pt x="9962" y="4606"/>
                </a:cubicBezTo>
                <a:cubicBezTo>
                  <a:pt x="9981" y="4494"/>
                  <a:pt x="9901" y="4392"/>
                  <a:pt x="9789" y="4374"/>
                </a:cubicBezTo>
                <a:cubicBezTo>
                  <a:pt x="9780" y="4373"/>
                  <a:pt x="9771" y="4372"/>
                  <a:pt x="9762" y="4372"/>
                </a:cubicBezTo>
                <a:cubicBezTo>
                  <a:pt x="9664" y="4372"/>
                  <a:pt x="9574" y="4445"/>
                  <a:pt x="9557" y="4548"/>
                </a:cubicBezTo>
                <a:cubicBezTo>
                  <a:pt x="9452" y="5246"/>
                  <a:pt x="9098" y="5861"/>
                  <a:pt x="8588" y="6302"/>
                </a:cubicBezTo>
                <a:cubicBezTo>
                  <a:pt x="8081" y="6736"/>
                  <a:pt x="7427" y="7000"/>
                  <a:pt x="6707" y="7000"/>
                </a:cubicBezTo>
                <a:cubicBezTo>
                  <a:pt x="5911" y="7000"/>
                  <a:pt x="5187" y="6675"/>
                  <a:pt x="4667" y="6154"/>
                </a:cubicBezTo>
                <a:cubicBezTo>
                  <a:pt x="4146" y="5633"/>
                  <a:pt x="3824" y="4910"/>
                  <a:pt x="3824" y="4114"/>
                </a:cubicBezTo>
                <a:cubicBezTo>
                  <a:pt x="3824" y="3318"/>
                  <a:pt x="4146" y="2598"/>
                  <a:pt x="4667" y="2077"/>
                </a:cubicBezTo>
                <a:cubicBezTo>
                  <a:pt x="5187" y="1553"/>
                  <a:pt x="5911" y="1231"/>
                  <a:pt x="6707" y="1231"/>
                </a:cubicBezTo>
                <a:cubicBezTo>
                  <a:pt x="7427" y="1231"/>
                  <a:pt x="8081" y="1495"/>
                  <a:pt x="8588" y="1925"/>
                </a:cubicBezTo>
                <a:cubicBezTo>
                  <a:pt x="9098" y="2366"/>
                  <a:pt x="9452" y="2981"/>
                  <a:pt x="9557" y="3680"/>
                </a:cubicBezTo>
                <a:cubicBezTo>
                  <a:pt x="9574" y="3784"/>
                  <a:pt x="9660" y="3856"/>
                  <a:pt x="9757" y="3856"/>
                </a:cubicBezTo>
                <a:cubicBezTo>
                  <a:pt x="9767" y="3856"/>
                  <a:pt x="9778" y="3855"/>
                  <a:pt x="9789" y="3853"/>
                </a:cubicBezTo>
                <a:cubicBezTo>
                  <a:pt x="9901" y="3839"/>
                  <a:pt x="9981" y="3734"/>
                  <a:pt x="9962" y="3622"/>
                </a:cubicBezTo>
                <a:cubicBezTo>
                  <a:pt x="9843" y="2826"/>
                  <a:pt x="9438" y="2121"/>
                  <a:pt x="8852" y="1618"/>
                </a:cubicBezTo>
                <a:cubicBezTo>
                  <a:pt x="8277" y="1118"/>
                  <a:pt x="7524" y="822"/>
                  <a:pt x="6707" y="822"/>
                </a:cubicBezTo>
                <a:close/>
                <a:moveTo>
                  <a:pt x="1216" y="6566"/>
                </a:moveTo>
                <a:lnTo>
                  <a:pt x="1216" y="11150"/>
                </a:lnTo>
                <a:cubicBezTo>
                  <a:pt x="908" y="11193"/>
                  <a:pt x="626" y="11334"/>
                  <a:pt x="409" y="11555"/>
                </a:cubicBezTo>
                <a:lnTo>
                  <a:pt x="409" y="7557"/>
                </a:lnTo>
                <a:cubicBezTo>
                  <a:pt x="409" y="7275"/>
                  <a:pt x="521" y="7026"/>
                  <a:pt x="705" y="6841"/>
                </a:cubicBezTo>
                <a:cubicBezTo>
                  <a:pt x="843" y="6704"/>
                  <a:pt x="1017" y="6606"/>
                  <a:pt x="1216" y="6566"/>
                </a:cubicBezTo>
                <a:close/>
                <a:moveTo>
                  <a:pt x="12198" y="6566"/>
                </a:moveTo>
                <a:cubicBezTo>
                  <a:pt x="12393" y="6606"/>
                  <a:pt x="12571" y="6704"/>
                  <a:pt x="12708" y="6841"/>
                </a:cubicBezTo>
                <a:cubicBezTo>
                  <a:pt x="12893" y="7026"/>
                  <a:pt x="13005" y="7275"/>
                  <a:pt x="13005" y="7557"/>
                </a:cubicBezTo>
                <a:lnTo>
                  <a:pt x="13005" y="11555"/>
                </a:lnTo>
                <a:cubicBezTo>
                  <a:pt x="12788" y="11334"/>
                  <a:pt x="12505" y="11193"/>
                  <a:pt x="12198" y="11150"/>
                </a:cubicBezTo>
                <a:lnTo>
                  <a:pt x="12198" y="6566"/>
                </a:lnTo>
                <a:close/>
                <a:moveTo>
                  <a:pt x="7647" y="10072"/>
                </a:moveTo>
                <a:cubicBezTo>
                  <a:pt x="8241" y="10133"/>
                  <a:pt x="8751" y="10252"/>
                  <a:pt x="9112" y="10408"/>
                </a:cubicBezTo>
                <a:cubicBezTo>
                  <a:pt x="9427" y="10545"/>
                  <a:pt x="9615" y="10690"/>
                  <a:pt x="9615" y="10828"/>
                </a:cubicBezTo>
                <a:cubicBezTo>
                  <a:pt x="9615" y="11008"/>
                  <a:pt x="9322" y="11193"/>
                  <a:pt x="8845" y="11348"/>
                </a:cubicBezTo>
                <a:cubicBezTo>
                  <a:pt x="8302" y="11526"/>
                  <a:pt x="7546" y="11634"/>
                  <a:pt x="6707" y="11634"/>
                </a:cubicBezTo>
                <a:cubicBezTo>
                  <a:pt x="5868" y="11634"/>
                  <a:pt x="5111" y="11526"/>
                  <a:pt x="4569" y="11348"/>
                </a:cubicBezTo>
                <a:cubicBezTo>
                  <a:pt x="4095" y="11193"/>
                  <a:pt x="3798" y="11008"/>
                  <a:pt x="3798" y="10828"/>
                </a:cubicBezTo>
                <a:cubicBezTo>
                  <a:pt x="3798" y="10690"/>
                  <a:pt x="3986" y="10545"/>
                  <a:pt x="4301" y="10408"/>
                </a:cubicBezTo>
                <a:cubicBezTo>
                  <a:pt x="4667" y="10252"/>
                  <a:pt x="5173" y="10133"/>
                  <a:pt x="5766" y="10072"/>
                </a:cubicBezTo>
                <a:cubicBezTo>
                  <a:pt x="6005" y="10357"/>
                  <a:pt x="6302" y="10726"/>
                  <a:pt x="6566" y="10976"/>
                </a:cubicBezTo>
                <a:cubicBezTo>
                  <a:pt x="6606" y="11014"/>
                  <a:pt x="6656" y="11033"/>
                  <a:pt x="6707" y="11033"/>
                </a:cubicBezTo>
                <a:cubicBezTo>
                  <a:pt x="6760" y="11033"/>
                  <a:pt x="6814" y="11012"/>
                  <a:pt x="6855" y="10969"/>
                </a:cubicBezTo>
                <a:cubicBezTo>
                  <a:pt x="7050" y="10766"/>
                  <a:pt x="7329" y="10455"/>
                  <a:pt x="7647" y="10072"/>
                </a:cubicBezTo>
                <a:close/>
                <a:moveTo>
                  <a:pt x="6707" y="1"/>
                </a:moveTo>
                <a:cubicBezTo>
                  <a:pt x="5661" y="1"/>
                  <a:pt x="4706" y="395"/>
                  <a:pt x="3979" y="1039"/>
                </a:cubicBezTo>
                <a:cubicBezTo>
                  <a:pt x="3245" y="1690"/>
                  <a:pt x="2746" y="2602"/>
                  <a:pt x="2623" y="3629"/>
                </a:cubicBezTo>
                <a:cubicBezTo>
                  <a:pt x="2612" y="3741"/>
                  <a:pt x="2691" y="3842"/>
                  <a:pt x="2804" y="3857"/>
                </a:cubicBezTo>
                <a:cubicBezTo>
                  <a:pt x="2810" y="3858"/>
                  <a:pt x="2817" y="3858"/>
                  <a:pt x="2824" y="3858"/>
                </a:cubicBezTo>
                <a:cubicBezTo>
                  <a:pt x="2928" y="3858"/>
                  <a:pt x="3018" y="3781"/>
                  <a:pt x="3028" y="3676"/>
                </a:cubicBezTo>
                <a:cubicBezTo>
                  <a:pt x="3136" y="2750"/>
                  <a:pt x="3585" y="1932"/>
                  <a:pt x="4247" y="1343"/>
                </a:cubicBezTo>
                <a:cubicBezTo>
                  <a:pt x="4902" y="764"/>
                  <a:pt x="5763" y="409"/>
                  <a:pt x="6707" y="409"/>
                </a:cubicBezTo>
                <a:cubicBezTo>
                  <a:pt x="7730" y="409"/>
                  <a:pt x="8657" y="825"/>
                  <a:pt x="9326" y="1495"/>
                </a:cubicBezTo>
                <a:cubicBezTo>
                  <a:pt x="9995" y="2168"/>
                  <a:pt x="10411" y="3090"/>
                  <a:pt x="10411" y="4114"/>
                </a:cubicBezTo>
                <a:cubicBezTo>
                  <a:pt x="10411" y="4906"/>
                  <a:pt x="9984" y="5912"/>
                  <a:pt x="9405" y="6906"/>
                </a:cubicBezTo>
                <a:cubicBezTo>
                  <a:pt x="8664" y="8176"/>
                  <a:pt x="7683" y="9464"/>
                  <a:pt x="6707" y="10531"/>
                </a:cubicBezTo>
                <a:cubicBezTo>
                  <a:pt x="5799" y="9543"/>
                  <a:pt x="4931" y="8411"/>
                  <a:pt x="4222" y="7261"/>
                </a:cubicBezTo>
                <a:cubicBezTo>
                  <a:pt x="3646" y="6328"/>
                  <a:pt x="3173" y="5358"/>
                  <a:pt x="3039" y="4544"/>
                </a:cubicBezTo>
                <a:cubicBezTo>
                  <a:pt x="3022" y="4443"/>
                  <a:pt x="2936" y="4371"/>
                  <a:pt x="2837" y="4371"/>
                </a:cubicBezTo>
                <a:cubicBezTo>
                  <a:pt x="2826" y="4371"/>
                  <a:pt x="2815" y="4372"/>
                  <a:pt x="2804" y="4374"/>
                </a:cubicBezTo>
                <a:cubicBezTo>
                  <a:pt x="2695" y="4392"/>
                  <a:pt x="2619" y="4497"/>
                  <a:pt x="2637" y="4609"/>
                </a:cubicBezTo>
                <a:cubicBezTo>
                  <a:pt x="2782" y="5485"/>
                  <a:pt x="3274" y="6501"/>
                  <a:pt x="3874" y="7474"/>
                </a:cubicBezTo>
                <a:cubicBezTo>
                  <a:pt x="3950" y="7601"/>
                  <a:pt x="4030" y="7724"/>
                  <a:pt x="4109" y="7843"/>
                </a:cubicBezTo>
                <a:lnTo>
                  <a:pt x="1624" y="7843"/>
                </a:lnTo>
                <a:lnTo>
                  <a:pt x="1624" y="6342"/>
                </a:lnTo>
                <a:cubicBezTo>
                  <a:pt x="1624" y="6230"/>
                  <a:pt x="1530" y="6136"/>
                  <a:pt x="1418" y="6136"/>
                </a:cubicBezTo>
                <a:cubicBezTo>
                  <a:pt x="1027" y="6136"/>
                  <a:pt x="673" y="6295"/>
                  <a:pt x="416" y="6552"/>
                </a:cubicBezTo>
                <a:cubicBezTo>
                  <a:pt x="159" y="6809"/>
                  <a:pt x="0" y="7163"/>
                  <a:pt x="0" y="7557"/>
                </a:cubicBezTo>
                <a:lnTo>
                  <a:pt x="0" y="12553"/>
                </a:lnTo>
                <a:cubicBezTo>
                  <a:pt x="0" y="12944"/>
                  <a:pt x="159" y="13298"/>
                  <a:pt x="416" y="13555"/>
                </a:cubicBezTo>
                <a:cubicBezTo>
                  <a:pt x="673" y="13812"/>
                  <a:pt x="1027" y="13971"/>
                  <a:pt x="1418" y="13971"/>
                </a:cubicBezTo>
                <a:lnTo>
                  <a:pt x="6244" y="13971"/>
                </a:lnTo>
                <a:cubicBezTo>
                  <a:pt x="6356" y="13971"/>
                  <a:pt x="6446" y="13881"/>
                  <a:pt x="6446" y="13769"/>
                </a:cubicBezTo>
                <a:cubicBezTo>
                  <a:pt x="6446" y="13653"/>
                  <a:pt x="6356" y="13562"/>
                  <a:pt x="6244" y="13562"/>
                </a:cubicBezTo>
                <a:lnTo>
                  <a:pt x="1418" y="13562"/>
                </a:lnTo>
                <a:cubicBezTo>
                  <a:pt x="1140" y="13562"/>
                  <a:pt x="886" y="13450"/>
                  <a:pt x="705" y="13266"/>
                </a:cubicBezTo>
                <a:cubicBezTo>
                  <a:pt x="521" y="13085"/>
                  <a:pt x="409" y="12832"/>
                  <a:pt x="409" y="12553"/>
                </a:cubicBezTo>
                <a:cubicBezTo>
                  <a:pt x="409" y="12275"/>
                  <a:pt x="521" y="12021"/>
                  <a:pt x="705" y="11840"/>
                </a:cubicBezTo>
                <a:cubicBezTo>
                  <a:pt x="886" y="11656"/>
                  <a:pt x="1140" y="11544"/>
                  <a:pt x="1418" y="11544"/>
                </a:cubicBezTo>
                <a:cubicBezTo>
                  <a:pt x="1530" y="11544"/>
                  <a:pt x="1624" y="11453"/>
                  <a:pt x="1624" y="11338"/>
                </a:cubicBezTo>
                <a:lnTo>
                  <a:pt x="1624" y="8256"/>
                </a:lnTo>
                <a:lnTo>
                  <a:pt x="4384" y="8256"/>
                </a:lnTo>
                <a:cubicBezTo>
                  <a:pt x="4743" y="8777"/>
                  <a:pt x="5115" y="9268"/>
                  <a:pt x="5459" y="9699"/>
                </a:cubicBezTo>
                <a:cubicBezTo>
                  <a:pt x="4938" y="9771"/>
                  <a:pt x="4482" y="9887"/>
                  <a:pt x="4138" y="10035"/>
                </a:cubicBezTo>
                <a:cubicBezTo>
                  <a:pt x="3668" y="10234"/>
                  <a:pt x="3390" y="10509"/>
                  <a:pt x="3390" y="10828"/>
                </a:cubicBezTo>
                <a:cubicBezTo>
                  <a:pt x="3390" y="11207"/>
                  <a:pt x="3791" y="11526"/>
                  <a:pt x="4442" y="11736"/>
                </a:cubicBezTo>
                <a:cubicBezTo>
                  <a:pt x="5025" y="11927"/>
                  <a:pt x="5828" y="12043"/>
                  <a:pt x="6707" y="12043"/>
                </a:cubicBezTo>
                <a:cubicBezTo>
                  <a:pt x="7586" y="12043"/>
                  <a:pt x="8385" y="11927"/>
                  <a:pt x="8971" y="11736"/>
                </a:cubicBezTo>
                <a:cubicBezTo>
                  <a:pt x="9622" y="11526"/>
                  <a:pt x="10024" y="11207"/>
                  <a:pt x="10024" y="10828"/>
                </a:cubicBezTo>
                <a:cubicBezTo>
                  <a:pt x="10024" y="10509"/>
                  <a:pt x="9745" y="10234"/>
                  <a:pt x="9272" y="10035"/>
                </a:cubicBezTo>
                <a:cubicBezTo>
                  <a:pt x="8931" y="9887"/>
                  <a:pt x="8476" y="9771"/>
                  <a:pt x="7951" y="9699"/>
                </a:cubicBezTo>
                <a:cubicBezTo>
                  <a:pt x="8298" y="9268"/>
                  <a:pt x="8671" y="8777"/>
                  <a:pt x="9029" y="8256"/>
                </a:cubicBezTo>
                <a:lnTo>
                  <a:pt x="11789" y="8256"/>
                </a:lnTo>
                <a:lnTo>
                  <a:pt x="11789" y="11338"/>
                </a:lnTo>
                <a:cubicBezTo>
                  <a:pt x="11789" y="11453"/>
                  <a:pt x="11880" y="11544"/>
                  <a:pt x="11995" y="11544"/>
                </a:cubicBezTo>
                <a:cubicBezTo>
                  <a:pt x="12274" y="11544"/>
                  <a:pt x="12524" y="11656"/>
                  <a:pt x="12708" y="11840"/>
                </a:cubicBezTo>
                <a:cubicBezTo>
                  <a:pt x="12893" y="12021"/>
                  <a:pt x="13005" y="12275"/>
                  <a:pt x="13005" y="12553"/>
                </a:cubicBezTo>
                <a:cubicBezTo>
                  <a:pt x="13005" y="12832"/>
                  <a:pt x="12893" y="13085"/>
                  <a:pt x="12708" y="13266"/>
                </a:cubicBezTo>
                <a:cubicBezTo>
                  <a:pt x="12524" y="13450"/>
                  <a:pt x="12274" y="13562"/>
                  <a:pt x="11995" y="13562"/>
                </a:cubicBezTo>
                <a:lnTo>
                  <a:pt x="7170" y="13562"/>
                </a:lnTo>
                <a:cubicBezTo>
                  <a:pt x="7058" y="13562"/>
                  <a:pt x="6964" y="13653"/>
                  <a:pt x="6964" y="13769"/>
                </a:cubicBezTo>
                <a:cubicBezTo>
                  <a:pt x="6964" y="13881"/>
                  <a:pt x="7058" y="13971"/>
                  <a:pt x="7170" y="13971"/>
                </a:cubicBezTo>
                <a:lnTo>
                  <a:pt x="11995" y="13971"/>
                </a:lnTo>
                <a:cubicBezTo>
                  <a:pt x="12386" y="13971"/>
                  <a:pt x="12741" y="13812"/>
                  <a:pt x="12997" y="13555"/>
                </a:cubicBezTo>
                <a:cubicBezTo>
                  <a:pt x="13254" y="13298"/>
                  <a:pt x="13413" y="12944"/>
                  <a:pt x="13413" y="12553"/>
                </a:cubicBezTo>
                <a:lnTo>
                  <a:pt x="13413" y="7557"/>
                </a:lnTo>
                <a:cubicBezTo>
                  <a:pt x="13413" y="7163"/>
                  <a:pt x="13254" y="6809"/>
                  <a:pt x="12997" y="6552"/>
                </a:cubicBezTo>
                <a:cubicBezTo>
                  <a:pt x="12741" y="6299"/>
                  <a:pt x="12386" y="6136"/>
                  <a:pt x="11995" y="6136"/>
                </a:cubicBezTo>
                <a:cubicBezTo>
                  <a:pt x="11880" y="6136"/>
                  <a:pt x="11789" y="6230"/>
                  <a:pt x="11789" y="6342"/>
                </a:cubicBezTo>
                <a:lnTo>
                  <a:pt x="11789" y="7847"/>
                </a:lnTo>
                <a:lnTo>
                  <a:pt x="9304" y="7847"/>
                </a:lnTo>
                <a:cubicBezTo>
                  <a:pt x="9463" y="7604"/>
                  <a:pt x="9615" y="7359"/>
                  <a:pt x="9756" y="7113"/>
                </a:cubicBezTo>
                <a:cubicBezTo>
                  <a:pt x="10368" y="6063"/>
                  <a:pt x="10820" y="4989"/>
                  <a:pt x="10820" y="4117"/>
                </a:cubicBezTo>
                <a:cubicBezTo>
                  <a:pt x="10820" y="2978"/>
                  <a:pt x="10360" y="1950"/>
                  <a:pt x="9615" y="1209"/>
                </a:cubicBezTo>
                <a:cubicBezTo>
                  <a:pt x="8870" y="464"/>
                  <a:pt x="7843" y="1"/>
                  <a:pt x="6707" y="1"/>
                </a:cubicBezTo>
                <a:close/>
              </a:path>
            </a:pathLst>
          </a:custGeom>
          <a:solidFill>
            <a:schemeClr val="dk2"/>
          </a:solid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Criticit</a:t>
            </a:r>
            <a:r>
              <a:rPr lang="it-IT" b="1" dirty="0"/>
              <a:t>à</a:t>
            </a:r>
            <a:endParaRPr b="1" dirty="0"/>
          </a:p>
        </p:txBody>
      </p:sp>
      <p:sp>
        <p:nvSpPr>
          <p:cNvPr id="213" name="Google Shape;213;p31"/>
          <p:cNvSpPr txBox="1">
            <a:spLocks noGrp="1"/>
          </p:cNvSpPr>
          <p:nvPr>
            <p:ph type="subTitle" idx="1"/>
          </p:nvPr>
        </p:nvSpPr>
        <p:spPr>
          <a:xfrm>
            <a:off x="401495" y="1748900"/>
            <a:ext cx="3900341"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Nel 2022 gli </a:t>
            </a:r>
            <a:r>
              <a:rPr lang="it-IT" dirty="0">
                <a:solidFill>
                  <a:srgbClr val="DAFA72"/>
                </a:solidFill>
              </a:rPr>
              <a:t>incentivi statali</a:t>
            </a:r>
            <a:r>
              <a:rPr lang="it-IT" dirty="0"/>
              <a:t> stanziati per l’acquisto di auto EV sono stati poco incisivi: limitati alla sola clientela privata e di importo insufficiente da </a:t>
            </a:r>
            <a:r>
              <a:rPr lang="it-IT" dirty="0">
                <a:solidFill>
                  <a:srgbClr val="DAFA72"/>
                </a:solidFill>
              </a:rPr>
              <a:t>compensare il costo</a:t>
            </a:r>
            <a:r>
              <a:rPr lang="it-IT" dirty="0"/>
              <a:t> delle vetture elettriche rispetto a quelle tradizionali, tale differenza può arrivare anche a 10.000€.</a:t>
            </a:r>
            <a:endParaRPr dirty="0"/>
          </a:p>
        </p:txBody>
      </p:sp>
      <p:sp>
        <p:nvSpPr>
          <p:cNvPr id="214" name="Google Shape;214;p31"/>
          <p:cNvSpPr txBox="1">
            <a:spLocks noGrp="1"/>
          </p:cNvSpPr>
          <p:nvPr>
            <p:ph type="subTitle" idx="2"/>
          </p:nvPr>
        </p:nvSpPr>
        <p:spPr>
          <a:xfrm>
            <a:off x="4539776" y="1748900"/>
            <a:ext cx="2811000"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penalizzare l’andamento del mercato è stato anche il contesto economico difficile, caratterizzato da </a:t>
            </a:r>
            <a:r>
              <a:rPr lang="it-IT" dirty="0">
                <a:solidFill>
                  <a:schemeClr val="accent6"/>
                </a:solidFill>
              </a:rPr>
              <a:t>un’</a:t>
            </a:r>
            <a:r>
              <a:rPr lang="it-IT" dirty="0">
                <a:solidFill>
                  <a:srgbClr val="DAFA72"/>
                </a:solidFill>
              </a:rPr>
              <a:t>inflazione </a:t>
            </a:r>
            <a:r>
              <a:rPr lang="it-IT" dirty="0">
                <a:solidFill>
                  <a:schemeClr val="accent6"/>
                </a:solidFill>
              </a:rPr>
              <a:t>elevata</a:t>
            </a:r>
            <a:r>
              <a:rPr lang="it-IT" dirty="0">
                <a:solidFill>
                  <a:srgbClr val="DAFA72"/>
                </a:solidFill>
              </a:rPr>
              <a:t> </a:t>
            </a:r>
            <a:r>
              <a:rPr lang="it-IT" dirty="0">
                <a:solidFill>
                  <a:schemeClr val="accent6"/>
                </a:solidFill>
              </a:rPr>
              <a:t>e da</a:t>
            </a:r>
            <a:r>
              <a:rPr lang="it-IT" dirty="0">
                <a:solidFill>
                  <a:srgbClr val="DAFA72"/>
                </a:solidFill>
              </a:rPr>
              <a:t> redditi in contrazione </a:t>
            </a:r>
            <a:r>
              <a:rPr lang="it-IT" dirty="0"/>
              <a:t>. </a:t>
            </a:r>
            <a:endParaRPr dirty="0"/>
          </a:p>
        </p:txBody>
      </p:sp>
      <p:sp>
        <p:nvSpPr>
          <p:cNvPr id="216" name="Google Shape;216;p31"/>
          <p:cNvSpPr txBox="1">
            <a:spLocks noGrp="1"/>
          </p:cNvSpPr>
          <p:nvPr>
            <p:ph type="subTitle" idx="4"/>
          </p:nvPr>
        </p:nvSpPr>
        <p:spPr>
          <a:xfrm>
            <a:off x="401468" y="3645003"/>
            <a:ext cx="7412496" cy="9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Indica la </a:t>
            </a:r>
            <a:r>
              <a:rPr lang="it-IT" dirty="0">
                <a:solidFill>
                  <a:srgbClr val="DAFA72"/>
                </a:solidFill>
              </a:rPr>
              <a:t>paura</a:t>
            </a:r>
            <a:r>
              <a:rPr lang="it-IT" dirty="0"/>
              <a:t> di non riuscire a trovare una stazione in cui ricaricare il proprio veicolo elettrico prima che la </a:t>
            </a:r>
            <a:r>
              <a:rPr lang="it-IT" dirty="0">
                <a:solidFill>
                  <a:srgbClr val="DAFA72"/>
                </a:solidFill>
              </a:rPr>
              <a:t>batteria </a:t>
            </a:r>
            <a:r>
              <a:rPr lang="it-IT" dirty="0">
                <a:solidFill>
                  <a:schemeClr val="accent6"/>
                </a:solidFill>
              </a:rPr>
              <a:t>si</a:t>
            </a:r>
            <a:r>
              <a:rPr lang="it-IT" dirty="0">
                <a:solidFill>
                  <a:srgbClr val="DAFA72"/>
                </a:solidFill>
              </a:rPr>
              <a:t> </a:t>
            </a:r>
            <a:r>
              <a:rPr lang="it-IT" dirty="0">
                <a:solidFill>
                  <a:schemeClr val="accent6"/>
                </a:solidFill>
              </a:rPr>
              <a:t>esaurisca</a:t>
            </a:r>
            <a:r>
              <a:rPr lang="it-IT" dirty="0"/>
              <a:t>. </a:t>
            </a:r>
            <a:endParaRPr dirty="0"/>
          </a:p>
        </p:txBody>
      </p:sp>
      <p:sp>
        <p:nvSpPr>
          <p:cNvPr id="217" name="Google Shape;217;p31"/>
          <p:cNvSpPr txBox="1">
            <a:spLocks noGrp="1"/>
          </p:cNvSpPr>
          <p:nvPr>
            <p:ph type="subTitle" idx="5"/>
          </p:nvPr>
        </p:nvSpPr>
        <p:spPr>
          <a:xfrm>
            <a:off x="401468" y="145555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Prezzo</a:t>
            </a:r>
          </a:p>
        </p:txBody>
      </p:sp>
      <p:sp>
        <p:nvSpPr>
          <p:cNvPr id="218" name="Google Shape;218;p31"/>
          <p:cNvSpPr txBox="1">
            <a:spLocks noGrp="1"/>
          </p:cNvSpPr>
          <p:nvPr>
            <p:ph type="subTitle" idx="7"/>
          </p:nvPr>
        </p:nvSpPr>
        <p:spPr>
          <a:xfrm>
            <a:off x="4539749" y="1455550"/>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Situazione globale</a:t>
            </a:r>
            <a:endParaRPr dirty="0"/>
          </a:p>
        </p:txBody>
      </p:sp>
      <p:sp>
        <p:nvSpPr>
          <p:cNvPr id="219" name="Google Shape;219;p31"/>
          <p:cNvSpPr txBox="1">
            <a:spLocks noGrp="1"/>
          </p:cNvSpPr>
          <p:nvPr>
            <p:ph type="subTitle" idx="8"/>
          </p:nvPr>
        </p:nvSpPr>
        <p:spPr>
          <a:xfrm>
            <a:off x="401468" y="3330945"/>
            <a:ext cx="28110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Range Anxiety</a:t>
            </a:r>
            <a:endParaRPr dirty="0"/>
          </a:p>
        </p:txBody>
      </p:sp>
      <p:sp>
        <p:nvSpPr>
          <p:cNvPr id="220" name="Google Shape;220;p31"/>
          <p:cNvSpPr/>
          <p:nvPr/>
        </p:nvSpPr>
        <p:spPr>
          <a:xfrm rot="-10546504">
            <a:off x="5895862" y="-174429"/>
            <a:ext cx="4036521" cy="2046386"/>
          </a:xfrm>
          <a:custGeom>
            <a:avLst/>
            <a:gdLst/>
            <a:ahLst/>
            <a:cxnLst/>
            <a:rect l="l" t="t" r="r" b="b"/>
            <a:pathLst>
              <a:path w="56402" h="28594" extrusionOk="0">
                <a:moveTo>
                  <a:pt x="18493" y="1"/>
                </a:moveTo>
                <a:cubicBezTo>
                  <a:pt x="17401" y="1"/>
                  <a:pt x="16348" y="405"/>
                  <a:pt x="15473" y="1049"/>
                </a:cubicBezTo>
                <a:cubicBezTo>
                  <a:pt x="13358" y="2599"/>
                  <a:pt x="12477" y="5108"/>
                  <a:pt x="11772" y="7533"/>
                </a:cubicBezTo>
                <a:cubicBezTo>
                  <a:pt x="11057" y="9995"/>
                  <a:pt x="10368" y="12716"/>
                  <a:pt x="8326" y="14442"/>
                </a:cubicBezTo>
                <a:cubicBezTo>
                  <a:pt x="7247" y="15358"/>
                  <a:pt x="5833" y="15814"/>
                  <a:pt x="4418" y="15814"/>
                </a:cubicBezTo>
                <a:cubicBezTo>
                  <a:pt x="3536" y="15814"/>
                  <a:pt x="2653" y="15636"/>
                  <a:pt x="1852" y="15281"/>
                </a:cubicBezTo>
                <a:cubicBezTo>
                  <a:pt x="1334" y="15053"/>
                  <a:pt x="852" y="14748"/>
                  <a:pt x="422" y="14380"/>
                </a:cubicBezTo>
                <a:cubicBezTo>
                  <a:pt x="382" y="14345"/>
                  <a:pt x="337" y="14330"/>
                  <a:pt x="294" y="14330"/>
                </a:cubicBezTo>
                <a:cubicBezTo>
                  <a:pt x="138" y="14330"/>
                  <a:pt x="1" y="14523"/>
                  <a:pt x="147" y="14649"/>
                </a:cubicBezTo>
                <a:cubicBezTo>
                  <a:pt x="1335" y="15671"/>
                  <a:pt x="2882" y="16195"/>
                  <a:pt x="4434" y="16195"/>
                </a:cubicBezTo>
                <a:cubicBezTo>
                  <a:pt x="5070" y="16195"/>
                  <a:pt x="5707" y="16107"/>
                  <a:pt x="6320" y="15929"/>
                </a:cubicBezTo>
                <a:cubicBezTo>
                  <a:pt x="8694" y="15240"/>
                  <a:pt x="10155" y="13250"/>
                  <a:pt x="11047" y="11052"/>
                </a:cubicBezTo>
                <a:cubicBezTo>
                  <a:pt x="12073" y="8513"/>
                  <a:pt x="12384" y="5667"/>
                  <a:pt x="13882" y="3325"/>
                </a:cubicBezTo>
                <a:cubicBezTo>
                  <a:pt x="14524" y="2314"/>
                  <a:pt x="15405" y="1417"/>
                  <a:pt x="16489" y="873"/>
                </a:cubicBezTo>
                <a:cubicBezTo>
                  <a:pt x="17121" y="556"/>
                  <a:pt x="17800" y="397"/>
                  <a:pt x="18483" y="397"/>
                </a:cubicBezTo>
                <a:cubicBezTo>
                  <a:pt x="19017" y="397"/>
                  <a:pt x="19552" y="494"/>
                  <a:pt x="20070" y="687"/>
                </a:cubicBezTo>
                <a:cubicBezTo>
                  <a:pt x="22594" y="1619"/>
                  <a:pt x="23952" y="4133"/>
                  <a:pt x="24937" y="6465"/>
                </a:cubicBezTo>
                <a:cubicBezTo>
                  <a:pt x="25916" y="8782"/>
                  <a:pt x="26782" y="11265"/>
                  <a:pt x="28689" y="13001"/>
                </a:cubicBezTo>
                <a:cubicBezTo>
                  <a:pt x="29601" y="13825"/>
                  <a:pt x="30695" y="14380"/>
                  <a:pt x="31908" y="14571"/>
                </a:cubicBezTo>
                <a:cubicBezTo>
                  <a:pt x="32475" y="14662"/>
                  <a:pt x="33044" y="14689"/>
                  <a:pt x="33613" y="14689"/>
                </a:cubicBezTo>
                <a:cubicBezTo>
                  <a:pt x="34444" y="14689"/>
                  <a:pt x="35276" y="14631"/>
                  <a:pt x="36106" y="14628"/>
                </a:cubicBezTo>
                <a:cubicBezTo>
                  <a:pt x="36121" y="14628"/>
                  <a:pt x="36137" y="14628"/>
                  <a:pt x="36152" y="14628"/>
                </a:cubicBezTo>
                <a:cubicBezTo>
                  <a:pt x="37533" y="14628"/>
                  <a:pt x="38804" y="14858"/>
                  <a:pt x="40024" y="15468"/>
                </a:cubicBezTo>
                <a:cubicBezTo>
                  <a:pt x="41149" y="16028"/>
                  <a:pt x="42144" y="16810"/>
                  <a:pt x="43035" y="17686"/>
                </a:cubicBezTo>
                <a:cubicBezTo>
                  <a:pt x="45005" y="19630"/>
                  <a:pt x="46414" y="22040"/>
                  <a:pt x="48187" y="24149"/>
                </a:cubicBezTo>
                <a:cubicBezTo>
                  <a:pt x="49804" y="26077"/>
                  <a:pt x="51856" y="27839"/>
                  <a:pt x="54370" y="28409"/>
                </a:cubicBezTo>
                <a:cubicBezTo>
                  <a:pt x="54897" y="28531"/>
                  <a:pt x="55436" y="28593"/>
                  <a:pt x="55973" y="28593"/>
                </a:cubicBezTo>
                <a:cubicBezTo>
                  <a:pt x="56033" y="28593"/>
                  <a:pt x="56093" y="28592"/>
                  <a:pt x="56153" y="28591"/>
                </a:cubicBezTo>
                <a:cubicBezTo>
                  <a:pt x="56398" y="28586"/>
                  <a:pt x="56402" y="28207"/>
                  <a:pt x="56163" y="28207"/>
                </a:cubicBezTo>
                <a:cubicBezTo>
                  <a:pt x="56159" y="28207"/>
                  <a:pt x="56156" y="28207"/>
                  <a:pt x="56153" y="28207"/>
                </a:cubicBezTo>
                <a:cubicBezTo>
                  <a:pt x="56100" y="28209"/>
                  <a:pt x="56048" y="28209"/>
                  <a:pt x="55995" y="28209"/>
                </a:cubicBezTo>
                <a:cubicBezTo>
                  <a:pt x="53441" y="28209"/>
                  <a:pt x="51152" y="26735"/>
                  <a:pt x="49426" y="24953"/>
                </a:cubicBezTo>
                <a:cubicBezTo>
                  <a:pt x="47477" y="22942"/>
                  <a:pt x="46067" y="20500"/>
                  <a:pt x="44232" y="18396"/>
                </a:cubicBezTo>
                <a:cubicBezTo>
                  <a:pt x="42657" y="16593"/>
                  <a:pt x="40661" y="14950"/>
                  <a:pt x="38267" y="14437"/>
                </a:cubicBezTo>
                <a:cubicBezTo>
                  <a:pt x="37599" y="14294"/>
                  <a:pt x="36914" y="14254"/>
                  <a:pt x="36223" y="14254"/>
                </a:cubicBezTo>
                <a:cubicBezTo>
                  <a:pt x="35376" y="14254"/>
                  <a:pt x="34519" y="14314"/>
                  <a:pt x="33675" y="14314"/>
                </a:cubicBezTo>
                <a:cubicBezTo>
                  <a:pt x="32435" y="14314"/>
                  <a:pt x="31221" y="14186"/>
                  <a:pt x="30099" y="13556"/>
                </a:cubicBezTo>
                <a:cubicBezTo>
                  <a:pt x="27849" y="12286"/>
                  <a:pt x="26720" y="9782"/>
                  <a:pt x="25781" y="7502"/>
                </a:cubicBezTo>
                <a:cubicBezTo>
                  <a:pt x="24817" y="5170"/>
                  <a:pt x="23843" y="2739"/>
                  <a:pt x="21754" y="1184"/>
                </a:cubicBezTo>
                <a:cubicBezTo>
                  <a:pt x="20847" y="505"/>
                  <a:pt x="19759" y="39"/>
                  <a:pt x="18614" y="2"/>
                </a:cubicBezTo>
                <a:cubicBezTo>
                  <a:pt x="18573" y="1"/>
                  <a:pt x="18533" y="1"/>
                  <a:pt x="184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687647" y="1995518"/>
            <a:ext cx="4383600" cy="138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L’Analisi</a:t>
            </a:r>
            <a:endParaRPr dirty="0"/>
          </a:p>
        </p:txBody>
      </p:sp>
      <p:sp>
        <p:nvSpPr>
          <p:cNvPr id="175" name="Google Shape;175;p28"/>
          <p:cNvSpPr txBox="1">
            <a:spLocks noGrp="1"/>
          </p:cNvSpPr>
          <p:nvPr>
            <p:ph type="title" idx="2"/>
          </p:nvPr>
        </p:nvSpPr>
        <p:spPr>
          <a:xfrm>
            <a:off x="687647" y="1254950"/>
            <a:ext cx="1183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7" name="Google Shape;177;p28"/>
          <p:cNvSpPr/>
          <p:nvPr/>
        </p:nvSpPr>
        <p:spPr>
          <a:xfrm rot="846374" flipH="1">
            <a:off x="167544" y="-200244"/>
            <a:ext cx="6727749" cy="1870387"/>
          </a:xfrm>
          <a:custGeom>
            <a:avLst/>
            <a:gdLst/>
            <a:ahLst/>
            <a:cxnLst/>
            <a:rect l="l" t="t" r="r" b="b"/>
            <a:pathLst>
              <a:path w="85078" h="24380" extrusionOk="0">
                <a:moveTo>
                  <a:pt x="11472" y="15465"/>
                </a:moveTo>
                <a:cubicBezTo>
                  <a:pt x="11898" y="15465"/>
                  <a:pt x="12331" y="15527"/>
                  <a:pt x="12766" y="15649"/>
                </a:cubicBezTo>
                <a:cubicBezTo>
                  <a:pt x="13994" y="15996"/>
                  <a:pt x="15124" y="16660"/>
                  <a:pt x="16243" y="17250"/>
                </a:cubicBezTo>
                <a:cubicBezTo>
                  <a:pt x="16635" y="17455"/>
                  <a:pt x="17026" y="17660"/>
                  <a:pt x="17416" y="17868"/>
                </a:cubicBezTo>
                <a:lnTo>
                  <a:pt x="17416" y="17868"/>
                </a:lnTo>
                <a:cubicBezTo>
                  <a:pt x="17466" y="19270"/>
                  <a:pt x="17107" y="20697"/>
                  <a:pt x="16316" y="21858"/>
                </a:cubicBezTo>
                <a:cubicBezTo>
                  <a:pt x="15389" y="23214"/>
                  <a:pt x="13863" y="24008"/>
                  <a:pt x="12228" y="24008"/>
                </a:cubicBezTo>
                <a:cubicBezTo>
                  <a:pt x="12044" y="24008"/>
                  <a:pt x="11858" y="23998"/>
                  <a:pt x="11672" y="23978"/>
                </a:cubicBezTo>
                <a:cubicBezTo>
                  <a:pt x="9863" y="23781"/>
                  <a:pt x="8184" y="22666"/>
                  <a:pt x="7552" y="20920"/>
                </a:cubicBezTo>
                <a:cubicBezTo>
                  <a:pt x="6894" y="19090"/>
                  <a:pt x="7593" y="17126"/>
                  <a:pt x="9247" y="16105"/>
                </a:cubicBezTo>
                <a:cubicBezTo>
                  <a:pt x="9948" y="15671"/>
                  <a:pt x="10699" y="15465"/>
                  <a:pt x="11472" y="15465"/>
                </a:cubicBezTo>
                <a:close/>
                <a:moveTo>
                  <a:pt x="84841" y="0"/>
                </a:moveTo>
                <a:cubicBezTo>
                  <a:pt x="84764" y="0"/>
                  <a:pt x="84687" y="40"/>
                  <a:pt x="84657" y="132"/>
                </a:cubicBezTo>
                <a:cubicBezTo>
                  <a:pt x="83314" y="4153"/>
                  <a:pt x="78557" y="5439"/>
                  <a:pt x="74784" y="5651"/>
                </a:cubicBezTo>
                <a:cubicBezTo>
                  <a:pt x="72275" y="5791"/>
                  <a:pt x="69751" y="5662"/>
                  <a:pt x="67263" y="6035"/>
                </a:cubicBezTo>
                <a:cubicBezTo>
                  <a:pt x="65024" y="6372"/>
                  <a:pt x="63039" y="7248"/>
                  <a:pt x="61116" y="8403"/>
                </a:cubicBezTo>
                <a:cubicBezTo>
                  <a:pt x="59328" y="9476"/>
                  <a:pt x="57618" y="10699"/>
                  <a:pt x="55700" y="11534"/>
                </a:cubicBezTo>
                <a:cubicBezTo>
                  <a:pt x="54716" y="11959"/>
                  <a:pt x="53669" y="12275"/>
                  <a:pt x="52596" y="12363"/>
                </a:cubicBezTo>
                <a:cubicBezTo>
                  <a:pt x="52371" y="12383"/>
                  <a:pt x="52147" y="12392"/>
                  <a:pt x="51923" y="12392"/>
                </a:cubicBezTo>
                <a:cubicBezTo>
                  <a:pt x="50968" y="12392"/>
                  <a:pt x="50018" y="12228"/>
                  <a:pt x="49082" y="12026"/>
                </a:cubicBezTo>
                <a:cubicBezTo>
                  <a:pt x="47599" y="11711"/>
                  <a:pt x="46080" y="11305"/>
                  <a:pt x="44568" y="11305"/>
                </a:cubicBezTo>
                <a:cubicBezTo>
                  <a:pt x="43844" y="11305"/>
                  <a:pt x="43122" y="11398"/>
                  <a:pt x="42406" y="11637"/>
                </a:cubicBezTo>
                <a:cubicBezTo>
                  <a:pt x="40587" y="12254"/>
                  <a:pt x="39152" y="13591"/>
                  <a:pt x="37835" y="14939"/>
                </a:cubicBezTo>
                <a:cubicBezTo>
                  <a:pt x="36368" y="16431"/>
                  <a:pt x="34969" y="17997"/>
                  <a:pt x="33129" y="19049"/>
                </a:cubicBezTo>
                <a:cubicBezTo>
                  <a:pt x="31294" y="20096"/>
                  <a:pt x="29195" y="20655"/>
                  <a:pt x="27091" y="20723"/>
                </a:cubicBezTo>
                <a:cubicBezTo>
                  <a:pt x="26957" y="20727"/>
                  <a:pt x="26822" y="20729"/>
                  <a:pt x="26688" y="20729"/>
                </a:cubicBezTo>
                <a:cubicBezTo>
                  <a:pt x="24711" y="20729"/>
                  <a:pt x="22731" y="20300"/>
                  <a:pt x="20965" y="19412"/>
                </a:cubicBezTo>
                <a:cubicBezTo>
                  <a:pt x="19939" y="18899"/>
                  <a:pt x="18970" y="18271"/>
                  <a:pt x="17959" y="17722"/>
                </a:cubicBezTo>
                <a:cubicBezTo>
                  <a:pt x="17902" y="17691"/>
                  <a:pt x="17844" y="17660"/>
                  <a:pt x="17787" y="17629"/>
                </a:cubicBezTo>
                <a:lnTo>
                  <a:pt x="17787" y="17629"/>
                </a:lnTo>
                <a:cubicBezTo>
                  <a:pt x="17685" y="16101"/>
                  <a:pt x="17103" y="14652"/>
                  <a:pt x="16161" y="13425"/>
                </a:cubicBezTo>
                <a:cubicBezTo>
                  <a:pt x="13331" y="9756"/>
                  <a:pt x="8500" y="8787"/>
                  <a:pt x="4121" y="8714"/>
                </a:cubicBezTo>
                <a:cubicBezTo>
                  <a:pt x="3843" y="8709"/>
                  <a:pt x="3565" y="8706"/>
                  <a:pt x="3286" y="8706"/>
                </a:cubicBezTo>
                <a:cubicBezTo>
                  <a:pt x="2274" y="8706"/>
                  <a:pt x="1262" y="8739"/>
                  <a:pt x="249" y="8771"/>
                </a:cubicBezTo>
                <a:cubicBezTo>
                  <a:pt x="2" y="8782"/>
                  <a:pt x="1" y="9160"/>
                  <a:pt x="244" y="9160"/>
                </a:cubicBezTo>
                <a:cubicBezTo>
                  <a:pt x="246" y="9160"/>
                  <a:pt x="248" y="9160"/>
                  <a:pt x="249" y="9160"/>
                </a:cubicBezTo>
                <a:cubicBezTo>
                  <a:pt x="1240" y="9128"/>
                  <a:pt x="2250" y="9098"/>
                  <a:pt x="3265" y="9098"/>
                </a:cubicBezTo>
                <a:cubicBezTo>
                  <a:pt x="7028" y="9098"/>
                  <a:pt x="10850" y="9514"/>
                  <a:pt x="13953" y="11808"/>
                </a:cubicBezTo>
                <a:cubicBezTo>
                  <a:pt x="15539" y="12985"/>
                  <a:pt x="16834" y="14649"/>
                  <a:pt x="17259" y="16608"/>
                </a:cubicBezTo>
                <a:cubicBezTo>
                  <a:pt x="17317" y="16872"/>
                  <a:pt x="17359" y="17141"/>
                  <a:pt x="17385" y="17412"/>
                </a:cubicBezTo>
                <a:lnTo>
                  <a:pt x="17385" y="17412"/>
                </a:lnTo>
                <a:cubicBezTo>
                  <a:pt x="16434" y="16899"/>
                  <a:pt x="15477" y="16390"/>
                  <a:pt x="14502" y="15924"/>
                </a:cubicBezTo>
                <a:cubicBezTo>
                  <a:pt x="13543" y="15463"/>
                  <a:pt x="12501" y="15063"/>
                  <a:pt x="11424" y="15063"/>
                </a:cubicBezTo>
                <a:cubicBezTo>
                  <a:pt x="11326" y="15063"/>
                  <a:pt x="11227" y="15067"/>
                  <a:pt x="11128" y="15074"/>
                </a:cubicBezTo>
                <a:cubicBezTo>
                  <a:pt x="10143" y="15146"/>
                  <a:pt x="9200" y="15576"/>
                  <a:pt x="8454" y="16209"/>
                </a:cubicBezTo>
                <a:cubicBezTo>
                  <a:pt x="7091" y="17359"/>
                  <a:pt x="6583" y="19220"/>
                  <a:pt x="7142" y="20909"/>
                </a:cubicBezTo>
                <a:cubicBezTo>
                  <a:pt x="7875" y="23117"/>
                  <a:pt x="10066" y="24380"/>
                  <a:pt x="12258" y="24380"/>
                </a:cubicBezTo>
                <a:cubicBezTo>
                  <a:pt x="13431" y="24380"/>
                  <a:pt x="14604" y="24018"/>
                  <a:pt x="15554" y="23247"/>
                </a:cubicBezTo>
                <a:cubicBezTo>
                  <a:pt x="16948" y="22117"/>
                  <a:pt x="17679" y="20339"/>
                  <a:pt x="17788" y="18572"/>
                </a:cubicBezTo>
                <a:cubicBezTo>
                  <a:pt x="17799" y="18406"/>
                  <a:pt x="17803" y="18240"/>
                  <a:pt x="17803" y="18076"/>
                </a:cubicBezTo>
                <a:lnTo>
                  <a:pt x="17803" y="18076"/>
                </a:lnTo>
                <a:cubicBezTo>
                  <a:pt x="18329" y="18360"/>
                  <a:pt x="18851" y="18650"/>
                  <a:pt x="19369" y="18950"/>
                </a:cubicBezTo>
                <a:cubicBezTo>
                  <a:pt x="20255" y="19463"/>
                  <a:pt x="21121" y="19961"/>
                  <a:pt x="22085" y="20313"/>
                </a:cubicBezTo>
                <a:cubicBezTo>
                  <a:pt x="23538" y="20849"/>
                  <a:pt x="25093" y="21113"/>
                  <a:pt x="26646" y="21113"/>
                </a:cubicBezTo>
                <a:cubicBezTo>
                  <a:pt x="27047" y="21113"/>
                  <a:pt x="27449" y="21095"/>
                  <a:pt x="27848" y="21060"/>
                </a:cubicBezTo>
                <a:cubicBezTo>
                  <a:pt x="29765" y="20894"/>
                  <a:pt x="31652" y="20334"/>
                  <a:pt x="33326" y="19381"/>
                </a:cubicBezTo>
                <a:cubicBezTo>
                  <a:pt x="35047" y="18401"/>
                  <a:pt x="36394" y="16971"/>
                  <a:pt x="37763" y="15566"/>
                </a:cubicBezTo>
                <a:cubicBezTo>
                  <a:pt x="39079" y="14203"/>
                  <a:pt x="40478" y="12772"/>
                  <a:pt x="42287" y="12088"/>
                </a:cubicBezTo>
                <a:cubicBezTo>
                  <a:pt x="43048" y="11803"/>
                  <a:pt x="43815" y="11695"/>
                  <a:pt x="44585" y="11695"/>
                </a:cubicBezTo>
                <a:cubicBezTo>
                  <a:pt x="46056" y="11695"/>
                  <a:pt x="47534" y="12090"/>
                  <a:pt x="48983" y="12399"/>
                </a:cubicBezTo>
                <a:cubicBezTo>
                  <a:pt x="49945" y="12607"/>
                  <a:pt x="50922" y="12779"/>
                  <a:pt x="51907" y="12779"/>
                </a:cubicBezTo>
                <a:cubicBezTo>
                  <a:pt x="52054" y="12779"/>
                  <a:pt x="52200" y="12775"/>
                  <a:pt x="52347" y="12767"/>
                </a:cubicBezTo>
                <a:cubicBezTo>
                  <a:pt x="53270" y="12715"/>
                  <a:pt x="54177" y="12513"/>
                  <a:pt x="55047" y="12202"/>
                </a:cubicBezTo>
                <a:cubicBezTo>
                  <a:pt x="56939" y="11529"/>
                  <a:pt x="58623" y="10404"/>
                  <a:pt x="60318" y="9347"/>
                </a:cubicBezTo>
                <a:cubicBezTo>
                  <a:pt x="62106" y="8232"/>
                  <a:pt x="63936" y="7170"/>
                  <a:pt x="66004" y="6667"/>
                </a:cubicBezTo>
                <a:cubicBezTo>
                  <a:pt x="68414" y="6087"/>
                  <a:pt x="70917" y="6154"/>
                  <a:pt x="73379" y="6092"/>
                </a:cubicBezTo>
                <a:cubicBezTo>
                  <a:pt x="77059" y="5993"/>
                  <a:pt x="81350" y="5418"/>
                  <a:pt x="83853" y="2371"/>
                </a:cubicBezTo>
                <a:cubicBezTo>
                  <a:pt x="84372" y="1733"/>
                  <a:pt x="84766" y="1018"/>
                  <a:pt x="85030" y="235"/>
                </a:cubicBezTo>
                <a:cubicBezTo>
                  <a:pt x="85077" y="94"/>
                  <a:pt x="84959" y="0"/>
                  <a:pt x="8484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1075605" y="4529766"/>
            <a:ext cx="4662959" cy="1311896"/>
          </a:xfrm>
          <a:custGeom>
            <a:avLst/>
            <a:gdLst/>
            <a:ahLst/>
            <a:cxnLst/>
            <a:rect l="l" t="t" r="r" b="b"/>
            <a:pathLst>
              <a:path w="56454" h="15883" extrusionOk="0">
                <a:moveTo>
                  <a:pt x="15723" y="0"/>
                </a:moveTo>
                <a:cubicBezTo>
                  <a:pt x="14167" y="0"/>
                  <a:pt x="12679" y="434"/>
                  <a:pt x="11438" y="1483"/>
                </a:cubicBezTo>
                <a:cubicBezTo>
                  <a:pt x="10033" y="2670"/>
                  <a:pt x="9126" y="4338"/>
                  <a:pt x="8448" y="6012"/>
                </a:cubicBezTo>
                <a:cubicBezTo>
                  <a:pt x="7639" y="8003"/>
                  <a:pt x="7084" y="10112"/>
                  <a:pt x="5975" y="11967"/>
                </a:cubicBezTo>
                <a:cubicBezTo>
                  <a:pt x="5016" y="13569"/>
                  <a:pt x="3508" y="15010"/>
                  <a:pt x="1632" y="15409"/>
                </a:cubicBezTo>
                <a:cubicBezTo>
                  <a:pt x="1332" y="15470"/>
                  <a:pt x="1027" y="15500"/>
                  <a:pt x="722" y="15500"/>
                </a:cubicBezTo>
                <a:cubicBezTo>
                  <a:pt x="564" y="15500"/>
                  <a:pt x="406" y="15492"/>
                  <a:pt x="248" y="15476"/>
                </a:cubicBezTo>
                <a:cubicBezTo>
                  <a:pt x="240" y="15475"/>
                  <a:pt x="232" y="15475"/>
                  <a:pt x="225" y="15475"/>
                </a:cubicBezTo>
                <a:cubicBezTo>
                  <a:pt x="0" y="15475"/>
                  <a:pt x="13" y="15835"/>
                  <a:pt x="248" y="15860"/>
                </a:cubicBezTo>
                <a:cubicBezTo>
                  <a:pt x="403" y="15875"/>
                  <a:pt x="557" y="15883"/>
                  <a:pt x="711" y="15883"/>
                </a:cubicBezTo>
                <a:cubicBezTo>
                  <a:pt x="2359" y="15883"/>
                  <a:pt x="3883" y="15015"/>
                  <a:pt x="5022" y="13844"/>
                </a:cubicBezTo>
                <a:cubicBezTo>
                  <a:pt x="6431" y="12398"/>
                  <a:pt x="7198" y="10501"/>
                  <a:pt x="7883" y="8635"/>
                </a:cubicBezTo>
                <a:cubicBezTo>
                  <a:pt x="8572" y="6743"/>
                  <a:pt x="9209" y="4800"/>
                  <a:pt x="10417" y="3152"/>
                </a:cubicBezTo>
                <a:cubicBezTo>
                  <a:pt x="11625" y="1509"/>
                  <a:pt x="13356" y="420"/>
                  <a:pt x="15444" y="374"/>
                </a:cubicBezTo>
                <a:cubicBezTo>
                  <a:pt x="15510" y="372"/>
                  <a:pt x="15576" y="371"/>
                  <a:pt x="15642" y="371"/>
                </a:cubicBezTo>
                <a:cubicBezTo>
                  <a:pt x="17826" y="371"/>
                  <a:pt x="19939" y="1188"/>
                  <a:pt x="22021" y="1726"/>
                </a:cubicBezTo>
                <a:cubicBezTo>
                  <a:pt x="24177" y="2281"/>
                  <a:pt x="26359" y="2711"/>
                  <a:pt x="28557" y="3022"/>
                </a:cubicBezTo>
                <a:cubicBezTo>
                  <a:pt x="31316" y="3409"/>
                  <a:pt x="34100" y="3603"/>
                  <a:pt x="36883" y="3603"/>
                </a:cubicBezTo>
                <a:cubicBezTo>
                  <a:pt x="38501" y="3603"/>
                  <a:pt x="40119" y="3537"/>
                  <a:pt x="41732" y="3405"/>
                </a:cubicBezTo>
                <a:cubicBezTo>
                  <a:pt x="46121" y="3053"/>
                  <a:pt x="50470" y="2219"/>
                  <a:pt x="54673" y="907"/>
                </a:cubicBezTo>
                <a:cubicBezTo>
                  <a:pt x="55197" y="741"/>
                  <a:pt x="55720" y="570"/>
                  <a:pt x="56244" y="389"/>
                </a:cubicBezTo>
                <a:cubicBezTo>
                  <a:pt x="56454" y="319"/>
                  <a:pt x="56390" y="9"/>
                  <a:pt x="56205" y="9"/>
                </a:cubicBezTo>
                <a:cubicBezTo>
                  <a:pt x="56185" y="9"/>
                  <a:pt x="56163" y="13"/>
                  <a:pt x="56140" y="21"/>
                </a:cubicBezTo>
                <a:cubicBezTo>
                  <a:pt x="51952" y="1457"/>
                  <a:pt x="47604" y="2421"/>
                  <a:pt x="43204" y="2887"/>
                </a:cubicBezTo>
                <a:cubicBezTo>
                  <a:pt x="41109" y="3107"/>
                  <a:pt x="39002" y="3217"/>
                  <a:pt x="36896" y="3217"/>
                </a:cubicBezTo>
                <a:cubicBezTo>
                  <a:pt x="34577" y="3217"/>
                  <a:pt x="32259" y="3083"/>
                  <a:pt x="29956" y="2815"/>
                </a:cubicBezTo>
                <a:cubicBezTo>
                  <a:pt x="27748" y="2555"/>
                  <a:pt x="25551" y="2172"/>
                  <a:pt x="23384" y="1664"/>
                </a:cubicBezTo>
                <a:cubicBezTo>
                  <a:pt x="21249" y="1166"/>
                  <a:pt x="19155" y="384"/>
                  <a:pt x="16973" y="88"/>
                </a:cubicBezTo>
                <a:cubicBezTo>
                  <a:pt x="16554" y="31"/>
                  <a:pt x="16136" y="0"/>
                  <a:pt x="15723"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Google Shape;375;p42">
            <a:extLst>
              <a:ext uri="{FF2B5EF4-FFF2-40B4-BE49-F238E27FC236}">
                <a16:creationId xmlns:a16="http://schemas.microsoft.com/office/drawing/2014/main" id="{22499A8F-C936-ABE0-0202-730E4505652E}"/>
              </a:ext>
            </a:extLst>
          </p:cNvPr>
          <p:cNvPicPr preferRelativeResize="0">
            <a:picLocks/>
          </p:cNvPicPr>
          <p:nvPr/>
        </p:nvPicPr>
        <p:blipFill rotWithShape="1">
          <a:blip r:embed="rId3">
            <a:alphaModFix/>
          </a:blip>
          <a:srcRect t="9898" b="9890"/>
          <a:stretch/>
        </p:blipFill>
        <p:spPr>
          <a:xfrm>
            <a:off x="5632554" y="0"/>
            <a:ext cx="3493453" cy="5143500"/>
          </a:xfrm>
          <a:prstGeom prst="rect">
            <a:avLst/>
          </a:prstGeom>
          <a:noFill/>
          <a:ln>
            <a:noFill/>
          </a:ln>
        </p:spPr>
      </p:pic>
    </p:spTree>
    <p:extLst>
      <p:ext uri="{BB962C8B-B14F-4D97-AF65-F5344CB8AC3E}">
        <p14:creationId xmlns:p14="http://schemas.microsoft.com/office/powerpoint/2010/main" val="87358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7"/>
          <p:cNvSpPr txBox="1">
            <a:spLocks noGrp="1"/>
          </p:cNvSpPr>
          <p:nvPr>
            <p:ph type="title"/>
          </p:nvPr>
        </p:nvSpPr>
        <p:spPr>
          <a:xfrm>
            <a:off x="636782" y="873622"/>
            <a:ext cx="4294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3200" dirty="0"/>
              <a:t>Il caso studio</a:t>
            </a:r>
            <a:endParaRPr sz="3200" dirty="0"/>
          </a:p>
        </p:txBody>
      </p:sp>
      <p:sp>
        <p:nvSpPr>
          <p:cNvPr id="166" name="Google Shape;166;p27"/>
          <p:cNvSpPr txBox="1">
            <a:spLocks noGrp="1"/>
          </p:cNvSpPr>
          <p:nvPr>
            <p:ph type="subTitle" idx="1"/>
          </p:nvPr>
        </p:nvSpPr>
        <p:spPr>
          <a:xfrm>
            <a:off x="636782" y="1574094"/>
            <a:ext cx="4052700" cy="2800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dirty="0">
                <a:solidFill>
                  <a:schemeClr val="dk1"/>
                </a:solidFill>
              </a:rPr>
              <a:t>In questa sezione viene esposto  un caso di studio sul posizionamento delle stazioni di ricarica per veicoli elettrici nello </a:t>
            </a:r>
            <a:r>
              <a:rPr lang="it-IT" dirty="0">
                <a:solidFill>
                  <a:srgbClr val="DAFA72"/>
                </a:solidFill>
              </a:rPr>
              <a:t>Stato di New York</a:t>
            </a:r>
            <a:r>
              <a:rPr lang="it-IT" dirty="0">
                <a:solidFill>
                  <a:schemeClr val="dk1"/>
                </a:solidFill>
              </a:rPr>
              <a:t>:</a:t>
            </a:r>
          </a:p>
          <a:p>
            <a:pPr marL="0" lvl="0" indent="0" algn="l" rtl="0">
              <a:spcBef>
                <a:spcPts val="0"/>
              </a:spcBef>
              <a:spcAft>
                <a:spcPts val="0"/>
              </a:spcAft>
              <a:buClr>
                <a:schemeClr val="dk1"/>
              </a:buClr>
              <a:buSzPts val="1100"/>
              <a:buFont typeface="Arial"/>
              <a:buNone/>
            </a:pPr>
            <a:endParaRPr lang="it-IT" dirty="0">
              <a:solidFill>
                <a:schemeClr val="dk1"/>
              </a:solidFill>
            </a:endParaRPr>
          </a:p>
          <a:p>
            <a:pPr marL="457200" lvl="0" indent="-304800" algn="l" rtl="0">
              <a:spcBef>
                <a:spcPts val="0"/>
              </a:spcBef>
              <a:spcAft>
                <a:spcPts val="0"/>
              </a:spcAft>
              <a:buSzPts val="1200"/>
              <a:buChar char="●"/>
            </a:pPr>
            <a:r>
              <a:rPr lang="it-IT" dirty="0">
                <a:solidFill>
                  <a:schemeClr val="dk1"/>
                </a:solidFill>
              </a:rPr>
              <a:t>viene effettuata un’analisi volta alla ricerca di un </a:t>
            </a:r>
            <a:r>
              <a:rPr lang="it-IT" dirty="0">
                <a:solidFill>
                  <a:srgbClr val="DAFA72"/>
                </a:solidFill>
              </a:rPr>
              <a:t>pattern di posizionamento</a:t>
            </a:r>
            <a:r>
              <a:rPr lang="it-IT" dirty="0">
                <a:solidFill>
                  <a:schemeClr val="dk1"/>
                </a:solidFill>
              </a:rPr>
              <a:t>;</a:t>
            </a:r>
          </a:p>
          <a:p>
            <a:pPr marL="457200" lvl="0" indent="-304800" algn="l" rtl="0">
              <a:spcBef>
                <a:spcPts val="0"/>
              </a:spcBef>
              <a:spcAft>
                <a:spcPts val="0"/>
              </a:spcAft>
              <a:buSzPts val="1200"/>
              <a:buChar char="●"/>
            </a:pPr>
            <a:endParaRPr lang="it-IT" dirty="0">
              <a:solidFill>
                <a:schemeClr val="dk1"/>
              </a:solidFill>
            </a:endParaRPr>
          </a:p>
          <a:p>
            <a:pPr marL="457200" lvl="0" indent="-304800" algn="l" rtl="0">
              <a:spcBef>
                <a:spcPts val="0"/>
              </a:spcBef>
              <a:spcAft>
                <a:spcPts val="0"/>
              </a:spcAft>
              <a:buSzPts val="1200"/>
              <a:buChar char="●"/>
            </a:pPr>
            <a:r>
              <a:rPr lang="it-IT" dirty="0">
                <a:solidFill>
                  <a:schemeClr val="dk1"/>
                </a:solidFill>
              </a:rPr>
              <a:t>calcolo di </a:t>
            </a:r>
            <a:r>
              <a:rPr lang="it-IT" dirty="0">
                <a:solidFill>
                  <a:srgbClr val="DAFA72"/>
                </a:solidFill>
              </a:rPr>
              <a:t>varie metriche </a:t>
            </a:r>
            <a:r>
              <a:rPr lang="it-IT" dirty="0">
                <a:solidFill>
                  <a:schemeClr val="dk1"/>
                </a:solidFill>
              </a:rPr>
              <a:t>utili per mettere in discussione alcuni dei problemi elencati nel capitolo precedente</a:t>
            </a:r>
          </a:p>
          <a:p>
            <a:pPr marL="457200" lvl="0" indent="-304800" algn="l" rtl="0">
              <a:spcBef>
                <a:spcPts val="0"/>
              </a:spcBef>
              <a:spcAft>
                <a:spcPts val="0"/>
              </a:spcAft>
              <a:buSzPts val="1200"/>
              <a:buChar char="●"/>
            </a:pPr>
            <a:endParaRPr lang="it-IT" dirty="0">
              <a:solidFill>
                <a:schemeClr val="dk1"/>
              </a:solidFill>
            </a:endParaRPr>
          </a:p>
        </p:txBody>
      </p:sp>
      <p:sp>
        <p:nvSpPr>
          <p:cNvPr id="168" name="Google Shape;168;p27"/>
          <p:cNvSpPr/>
          <p:nvPr/>
        </p:nvSpPr>
        <p:spPr>
          <a:xfrm rot="1605648">
            <a:off x="-1073526" y="3972575"/>
            <a:ext cx="4250724" cy="1714294"/>
          </a:xfrm>
          <a:custGeom>
            <a:avLst/>
            <a:gdLst/>
            <a:ahLst/>
            <a:cxnLst/>
            <a:rect l="l" t="t" r="r" b="b"/>
            <a:pathLst>
              <a:path w="57732" h="23283" extrusionOk="0">
                <a:moveTo>
                  <a:pt x="12593" y="1"/>
                </a:moveTo>
                <a:cubicBezTo>
                  <a:pt x="11784" y="1"/>
                  <a:pt x="11041" y="535"/>
                  <a:pt x="10658" y="1334"/>
                </a:cubicBezTo>
                <a:cubicBezTo>
                  <a:pt x="10389" y="1899"/>
                  <a:pt x="10254" y="2515"/>
                  <a:pt x="10176" y="3127"/>
                </a:cubicBezTo>
                <a:cubicBezTo>
                  <a:pt x="10052" y="4044"/>
                  <a:pt x="10016" y="4977"/>
                  <a:pt x="9943" y="5900"/>
                </a:cubicBezTo>
                <a:cubicBezTo>
                  <a:pt x="9782" y="7921"/>
                  <a:pt x="9627" y="9948"/>
                  <a:pt x="9466" y="11969"/>
                </a:cubicBezTo>
                <a:cubicBezTo>
                  <a:pt x="9311" y="13933"/>
                  <a:pt x="9202" y="15903"/>
                  <a:pt x="8995" y="17862"/>
                </a:cubicBezTo>
                <a:cubicBezTo>
                  <a:pt x="8813" y="19520"/>
                  <a:pt x="8378" y="21308"/>
                  <a:pt x="6927" y="22319"/>
                </a:cubicBezTo>
                <a:cubicBezTo>
                  <a:pt x="6425" y="22671"/>
                  <a:pt x="5827" y="22896"/>
                  <a:pt x="5220" y="22896"/>
                </a:cubicBezTo>
                <a:cubicBezTo>
                  <a:pt x="5030" y="22896"/>
                  <a:pt x="4840" y="22874"/>
                  <a:pt x="4651" y="22827"/>
                </a:cubicBezTo>
                <a:cubicBezTo>
                  <a:pt x="3941" y="22645"/>
                  <a:pt x="3371" y="22158"/>
                  <a:pt x="2951" y="21578"/>
                </a:cubicBezTo>
                <a:cubicBezTo>
                  <a:pt x="2019" y="20272"/>
                  <a:pt x="1853" y="18665"/>
                  <a:pt x="1417" y="17167"/>
                </a:cubicBezTo>
                <a:cubicBezTo>
                  <a:pt x="1194" y="16416"/>
                  <a:pt x="904" y="15690"/>
                  <a:pt x="438" y="15058"/>
                </a:cubicBezTo>
                <a:cubicBezTo>
                  <a:pt x="395" y="14999"/>
                  <a:pt x="335" y="14975"/>
                  <a:pt x="276" y="14975"/>
                </a:cubicBezTo>
                <a:cubicBezTo>
                  <a:pt x="136" y="14975"/>
                  <a:pt x="0" y="15111"/>
                  <a:pt x="106" y="15250"/>
                </a:cubicBezTo>
                <a:lnTo>
                  <a:pt x="106" y="15255"/>
                </a:lnTo>
                <a:cubicBezTo>
                  <a:pt x="1127" y="16644"/>
                  <a:pt x="1226" y="18390"/>
                  <a:pt x="1744" y="19982"/>
                </a:cubicBezTo>
                <a:cubicBezTo>
                  <a:pt x="2169" y="21272"/>
                  <a:pt x="2946" y="22635"/>
                  <a:pt x="4294" y="23122"/>
                </a:cubicBezTo>
                <a:cubicBezTo>
                  <a:pt x="4599" y="23232"/>
                  <a:pt x="4907" y="23282"/>
                  <a:pt x="5213" y="23282"/>
                </a:cubicBezTo>
                <a:cubicBezTo>
                  <a:pt x="6322" y="23282"/>
                  <a:pt x="7392" y="22622"/>
                  <a:pt x="8082" y="21749"/>
                </a:cubicBezTo>
                <a:cubicBezTo>
                  <a:pt x="9145" y="20412"/>
                  <a:pt x="9326" y="18618"/>
                  <a:pt x="9461" y="16970"/>
                </a:cubicBezTo>
                <a:cubicBezTo>
                  <a:pt x="9788" y="12891"/>
                  <a:pt x="10099" y="8818"/>
                  <a:pt x="10420" y="4739"/>
                </a:cubicBezTo>
                <a:cubicBezTo>
                  <a:pt x="10482" y="3936"/>
                  <a:pt x="10513" y="3127"/>
                  <a:pt x="10710" y="2344"/>
                </a:cubicBezTo>
                <a:cubicBezTo>
                  <a:pt x="10871" y="1722"/>
                  <a:pt x="11130" y="1044"/>
                  <a:pt x="11679" y="660"/>
                </a:cubicBezTo>
                <a:cubicBezTo>
                  <a:pt x="11976" y="451"/>
                  <a:pt x="12268" y="361"/>
                  <a:pt x="12550" y="361"/>
                </a:cubicBezTo>
                <a:cubicBezTo>
                  <a:pt x="13620" y="361"/>
                  <a:pt x="14527" y="1659"/>
                  <a:pt x="14872" y="2604"/>
                </a:cubicBezTo>
                <a:cubicBezTo>
                  <a:pt x="15541" y="4407"/>
                  <a:pt x="15623" y="6397"/>
                  <a:pt x="15820" y="8289"/>
                </a:cubicBezTo>
                <a:cubicBezTo>
                  <a:pt x="16002" y="10031"/>
                  <a:pt x="16256" y="11793"/>
                  <a:pt x="16971" y="13410"/>
                </a:cubicBezTo>
                <a:cubicBezTo>
                  <a:pt x="17935" y="15597"/>
                  <a:pt x="20014" y="17395"/>
                  <a:pt x="22346" y="17395"/>
                </a:cubicBezTo>
                <a:cubicBezTo>
                  <a:pt x="22959" y="17395"/>
                  <a:pt x="23590" y="17270"/>
                  <a:pt x="24222" y="16996"/>
                </a:cubicBezTo>
                <a:cubicBezTo>
                  <a:pt x="27155" y="15726"/>
                  <a:pt x="28472" y="12523"/>
                  <a:pt x="30633" y="10378"/>
                </a:cubicBezTo>
                <a:cubicBezTo>
                  <a:pt x="31750" y="9276"/>
                  <a:pt x="33107" y="8488"/>
                  <a:pt x="34688" y="8488"/>
                </a:cubicBezTo>
                <a:cubicBezTo>
                  <a:pt x="34780" y="8488"/>
                  <a:pt x="34872" y="8491"/>
                  <a:pt x="34966" y="8496"/>
                </a:cubicBezTo>
                <a:cubicBezTo>
                  <a:pt x="36749" y="8595"/>
                  <a:pt x="38381" y="9486"/>
                  <a:pt x="40009" y="10129"/>
                </a:cubicBezTo>
                <a:cubicBezTo>
                  <a:pt x="41743" y="10816"/>
                  <a:pt x="43587" y="11147"/>
                  <a:pt x="45430" y="11147"/>
                </a:cubicBezTo>
                <a:cubicBezTo>
                  <a:pt x="49414" y="11147"/>
                  <a:pt x="53395" y="9602"/>
                  <a:pt x="56262" y="6771"/>
                </a:cubicBezTo>
                <a:cubicBezTo>
                  <a:pt x="56754" y="6283"/>
                  <a:pt x="57205" y="5760"/>
                  <a:pt x="57625" y="5205"/>
                </a:cubicBezTo>
                <a:cubicBezTo>
                  <a:pt x="57731" y="5066"/>
                  <a:pt x="57594" y="4927"/>
                  <a:pt x="57451" y="4927"/>
                </a:cubicBezTo>
                <a:cubicBezTo>
                  <a:pt x="57392" y="4927"/>
                  <a:pt x="57332" y="4951"/>
                  <a:pt x="57288" y="5008"/>
                </a:cubicBezTo>
                <a:cubicBezTo>
                  <a:pt x="54532" y="8667"/>
                  <a:pt x="49955" y="10780"/>
                  <a:pt x="45397" y="10780"/>
                </a:cubicBezTo>
                <a:cubicBezTo>
                  <a:pt x="44118" y="10780"/>
                  <a:pt x="42840" y="10614"/>
                  <a:pt x="41605" y="10269"/>
                </a:cubicBezTo>
                <a:cubicBezTo>
                  <a:pt x="39307" y="9625"/>
                  <a:pt x="37000" y="8120"/>
                  <a:pt x="34621" y="8120"/>
                </a:cubicBezTo>
                <a:cubicBezTo>
                  <a:pt x="33861" y="8120"/>
                  <a:pt x="33094" y="8273"/>
                  <a:pt x="32317" y="8657"/>
                </a:cubicBezTo>
                <a:cubicBezTo>
                  <a:pt x="29503" y="10046"/>
                  <a:pt x="28244" y="13218"/>
                  <a:pt x="26041" y="15291"/>
                </a:cubicBezTo>
                <a:cubicBezTo>
                  <a:pt x="25009" y="16261"/>
                  <a:pt x="23725" y="17026"/>
                  <a:pt x="22292" y="17026"/>
                </a:cubicBezTo>
                <a:cubicBezTo>
                  <a:pt x="22162" y="17026"/>
                  <a:pt x="22032" y="17019"/>
                  <a:pt x="21900" y="17007"/>
                </a:cubicBezTo>
                <a:cubicBezTo>
                  <a:pt x="20314" y="16856"/>
                  <a:pt x="18915" y="15804"/>
                  <a:pt x="18028" y="14524"/>
                </a:cubicBezTo>
                <a:cubicBezTo>
                  <a:pt x="15945" y="11513"/>
                  <a:pt x="16370" y="7589"/>
                  <a:pt x="15686" y="4164"/>
                </a:cubicBezTo>
                <a:cubicBezTo>
                  <a:pt x="15406" y="2749"/>
                  <a:pt x="14924" y="1075"/>
                  <a:pt x="13597" y="287"/>
                </a:cubicBezTo>
                <a:cubicBezTo>
                  <a:pt x="13265" y="90"/>
                  <a:pt x="12923" y="1"/>
                  <a:pt x="12593"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rot="9012884">
            <a:off x="3857266" y="-1510147"/>
            <a:ext cx="2905232" cy="2873300"/>
          </a:xfrm>
          <a:custGeom>
            <a:avLst/>
            <a:gdLst/>
            <a:ahLst/>
            <a:cxnLst/>
            <a:rect l="l" t="t" r="r" b="b"/>
            <a:pathLst>
              <a:path w="36483" h="36082" extrusionOk="0">
                <a:moveTo>
                  <a:pt x="29543" y="18635"/>
                </a:moveTo>
                <a:cubicBezTo>
                  <a:pt x="29865" y="18635"/>
                  <a:pt x="30187" y="18662"/>
                  <a:pt x="30505" y="18720"/>
                </a:cubicBezTo>
                <a:cubicBezTo>
                  <a:pt x="32039" y="19005"/>
                  <a:pt x="33588" y="20260"/>
                  <a:pt x="33407" y="21970"/>
                </a:cubicBezTo>
                <a:cubicBezTo>
                  <a:pt x="33268" y="23306"/>
                  <a:pt x="32115" y="24213"/>
                  <a:pt x="30877" y="24213"/>
                </a:cubicBezTo>
                <a:cubicBezTo>
                  <a:pt x="30544" y="24213"/>
                  <a:pt x="30205" y="24147"/>
                  <a:pt x="29878" y="24007"/>
                </a:cubicBezTo>
                <a:cubicBezTo>
                  <a:pt x="28375" y="23354"/>
                  <a:pt x="28115" y="21602"/>
                  <a:pt x="28167" y="20151"/>
                </a:cubicBezTo>
                <a:cubicBezTo>
                  <a:pt x="28184" y="19688"/>
                  <a:pt x="28229" y="19229"/>
                  <a:pt x="28281" y="18770"/>
                </a:cubicBezTo>
                <a:lnTo>
                  <a:pt x="28281" y="18770"/>
                </a:lnTo>
                <a:cubicBezTo>
                  <a:pt x="28697" y="18682"/>
                  <a:pt x="29120" y="18635"/>
                  <a:pt x="29543" y="18635"/>
                </a:cubicBezTo>
                <a:close/>
                <a:moveTo>
                  <a:pt x="22581" y="0"/>
                </a:moveTo>
                <a:cubicBezTo>
                  <a:pt x="20542" y="0"/>
                  <a:pt x="18481" y="990"/>
                  <a:pt x="16910" y="2291"/>
                </a:cubicBezTo>
                <a:cubicBezTo>
                  <a:pt x="14262" y="4494"/>
                  <a:pt x="12505" y="7588"/>
                  <a:pt x="9742" y="9671"/>
                </a:cubicBezTo>
                <a:cubicBezTo>
                  <a:pt x="8509" y="10599"/>
                  <a:pt x="7047" y="11350"/>
                  <a:pt x="5482" y="11464"/>
                </a:cubicBezTo>
                <a:cubicBezTo>
                  <a:pt x="5334" y="11475"/>
                  <a:pt x="5184" y="11480"/>
                  <a:pt x="5035" y="11480"/>
                </a:cubicBezTo>
                <a:cubicBezTo>
                  <a:pt x="3840" y="11480"/>
                  <a:pt x="2620" y="11146"/>
                  <a:pt x="1657" y="10423"/>
                </a:cubicBezTo>
                <a:cubicBezTo>
                  <a:pt x="1118" y="10018"/>
                  <a:pt x="693" y="9495"/>
                  <a:pt x="403" y="8889"/>
                </a:cubicBezTo>
                <a:cubicBezTo>
                  <a:pt x="370" y="8817"/>
                  <a:pt x="315" y="8787"/>
                  <a:pt x="258" y="8787"/>
                </a:cubicBezTo>
                <a:cubicBezTo>
                  <a:pt x="133" y="8787"/>
                  <a:pt x="0" y="8928"/>
                  <a:pt x="71" y="9080"/>
                </a:cubicBezTo>
                <a:cubicBezTo>
                  <a:pt x="972" y="10985"/>
                  <a:pt x="2988" y="11844"/>
                  <a:pt x="5002" y="11844"/>
                </a:cubicBezTo>
                <a:cubicBezTo>
                  <a:pt x="5848" y="11844"/>
                  <a:pt x="6694" y="11692"/>
                  <a:pt x="7457" y="11402"/>
                </a:cubicBezTo>
                <a:cubicBezTo>
                  <a:pt x="10831" y="10117"/>
                  <a:pt x="12914" y="7007"/>
                  <a:pt x="15252" y="4442"/>
                </a:cubicBezTo>
                <a:cubicBezTo>
                  <a:pt x="16470" y="3105"/>
                  <a:pt x="17822" y="1861"/>
                  <a:pt x="19486" y="1099"/>
                </a:cubicBezTo>
                <a:cubicBezTo>
                  <a:pt x="20445" y="656"/>
                  <a:pt x="21509" y="381"/>
                  <a:pt x="22564" y="381"/>
                </a:cubicBezTo>
                <a:cubicBezTo>
                  <a:pt x="23288" y="381"/>
                  <a:pt x="24009" y="510"/>
                  <a:pt x="24690" y="803"/>
                </a:cubicBezTo>
                <a:cubicBezTo>
                  <a:pt x="26146" y="1436"/>
                  <a:pt x="27229" y="2705"/>
                  <a:pt x="27908" y="4115"/>
                </a:cubicBezTo>
                <a:cubicBezTo>
                  <a:pt x="28727" y="5815"/>
                  <a:pt x="28908" y="7733"/>
                  <a:pt x="28851" y="9593"/>
                </a:cubicBezTo>
                <a:cubicBezTo>
                  <a:pt x="28784" y="11698"/>
                  <a:pt x="28473" y="13791"/>
                  <a:pt x="28229" y="15875"/>
                </a:cubicBezTo>
                <a:cubicBezTo>
                  <a:pt x="28132" y="16736"/>
                  <a:pt x="28031" y="17597"/>
                  <a:pt x="27933" y="18458"/>
                </a:cubicBezTo>
                <a:lnTo>
                  <a:pt x="27933" y="18458"/>
                </a:lnTo>
                <a:cubicBezTo>
                  <a:pt x="27592" y="18543"/>
                  <a:pt x="27258" y="18653"/>
                  <a:pt x="26939" y="18783"/>
                </a:cubicBezTo>
                <a:cubicBezTo>
                  <a:pt x="23751" y="20083"/>
                  <a:pt x="21855" y="23323"/>
                  <a:pt x="21808" y="26702"/>
                </a:cubicBezTo>
                <a:cubicBezTo>
                  <a:pt x="21761" y="29837"/>
                  <a:pt x="23337" y="32952"/>
                  <a:pt x="25949" y="34709"/>
                </a:cubicBezTo>
                <a:cubicBezTo>
                  <a:pt x="27310" y="35622"/>
                  <a:pt x="28929" y="36082"/>
                  <a:pt x="30550" y="36082"/>
                </a:cubicBezTo>
                <a:cubicBezTo>
                  <a:pt x="31965" y="36082"/>
                  <a:pt x="33381" y="35731"/>
                  <a:pt x="34625" y="35025"/>
                </a:cubicBezTo>
                <a:cubicBezTo>
                  <a:pt x="35263" y="34663"/>
                  <a:pt x="35848" y="34207"/>
                  <a:pt x="36351" y="33678"/>
                </a:cubicBezTo>
                <a:cubicBezTo>
                  <a:pt x="36482" y="33538"/>
                  <a:pt x="36350" y="33344"/>
                  <a:pt x="36205" y="33344"/>
                </a:cubicBezTo>
                <a:cubicBezTo>
                  <a:pt x="36161" y="33344"/>
                  <a:pt x="36116" y="33361"/>
                  <a:pt x="36076" y="33403"/>
                </a:cubicBezTo>
                <a:cubicBezTo>
                  <a:pt x="34638" y="34918"/>
                  <a:pt x="32577" y="35699"/>
                  <a:pt x="30512" y="35699"/>
                </a:cubicBezTo>
                <a:cubicBezTo>
                  <a:pt x="29616" y="35699"/>
                  <a:pt x="28719" y="35552"/>
                  <a:pt x="27872" y="35254"/>
                </a:cubicBezTo>
                <a:cubicBezTo>
                  <a:pt x="24990" y="34233"/>
                  <a:pt x="22933" y="31501"/>
                  <a:pt x="22357" y="28552"/>
                </a:cubicBezTo>
                <a:cubicBezTo>
                  <a:pt x="21715" y="25282"/>
                  <a:pt x="22964" y="21664"/>
                  <a:pt x="25809" y="19809"/>
                </a:cubicBezTo>
                <a:cubicBezTo>
                  <a:pt x="26440" y="19397"/>
                  <a:pt x="27147" y="19069"/>
                  <a:pt x="27887" y="18866"/>
                </a:cubicBezTo>
                <a:lnTo>
                  <a:pt x="27887" y="18866"/>
                </a:lnTo>
                <a:cubicBezTo>
                  <a:pt x="27885" y="18880"/>
                  <a:pt x="27884" y="18893"/>
                  <a:pt x="27882" y="18907"/>
                </a:cubicBezTo>
                <a:cubicBezTo>
                  <a:pt x="27794" y="19700"/>
                  <a:pt x="27732" y="20503"/>
                  <a:pt x="27815" y="21296"/>
                </a:cubicBezTo>
                <a:cubicBezTo>
                  <a:pt x="27960" y="22778"/>
                  <a:pt x="28732" y="24214"/>
                  <a:pt x="30297" y="24541"/>
                </a:cubicBezTo>
                <a:cubicBezTo>
                  <a:pt x="30497" y="24582"/>
                  <a:pt x="30697" y="24602"/>
                  <a:pt x="30894" y="24602"/>
                </a:cubicBezTo>
                <a:cubicBezTo>
                  <a:pt x="32168" y="24602"/>
                  <a:pt x="33329" y="23763"/>
                  <a:pt x="33697" y="22488"/>
                </a:cubicBezTo>
                <a:cubicBezTo>
                  <a:pt x="34127" y="20990"/>
                  <a:pt x="33195" y="19461"/>
                  <a:pt x="31873" y="18777"/>
                </a:cubicBezTo>
                <a:cubicBezTo>
                  <a:pt x="31160" y="18409"/>
                  <a:pt x="30367" y="18249"/>
                  <a:pt x="29566" y="18249"/>
                </a:cubicBezTo>
                <a:cubicBezTo>
                  <a:pt x="29152" y="18249"/>
                  <a:pt x="28736" y="18292"/>
                  <a:pt x="28327" y="18370"/>
                </a:cubicBezTo>
                <a:lnTo>
                  <a:pt x="28327" y="18370"/>
                </a:lnTo>
                <a:cubicBezTo>
                  <a:pt x="28356" y="18135"/>
                  <a:pt x="28384" y="17899"/>
                  <a:pt x="28411" y="17663"/>
                </a:cubicBezTo>
                <a:cubicBezTo>
                  <a:pt x="28525" y="16683"/>
                  <a:pt x="28639" y="15704"/>
                  <a:pt x="28748" y="14724"/>
                </a:cubicBezTo>
                <a:cubicBezTo>
                  <a:pt x="28971" y="12796"/>
                  <a:pt x="29250" y="10858"/>
                  <a:pt x="29245" y="8914"/>
                </a:cubicBezTo>
                <a:cubicBezTo>
                  <a:pt x="29240" y="5872"/>
                  <a:pt x="28302" y="2498"/>
                  <a:pt x="25545" y="819"/>
                </a:cubicBezTo>
                <a:cubicBezTo>
                  <a:pt x="24604" y="245"/>
                  <a:pt x="23595" y="0"/>
                  <a:pt x="22581" y="0"/>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a:extLst>
              <a:ext uri="{FF2B5EF4-FFF2-40B4-BE49-F238E27FC236}">
                <a16:creationId xmlns:a16="http://schemas.microsoft.com/office/drawing/2014/main" id="{6379275B-6565-6851-3E7E-C8AE7ACD3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682" y="2212975"/>
            <a:ext cx="4752975"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4969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3"/>
          <p:cNvSpPr txBox="1">
            <a:spLocks noGrp="1"/>
          </p:cNvSpPr>
          <p:nvPr>
            <p:ph type="title"/>
          </p:nvPr>
        </p:nvSpPr>
        <p:spPr>
          <a:xfrm>
            <a:off x="-778716" y="876504"/>
            <a:ext cx="6576000" cy="154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t>18</a:t>
            </a:r>
            <a:r>
              <a:rPr lang="en" sz="7200" dirty="0">
                <a:solidFill>
                  <a:srgbClr val="DAFA72"/>
                </a:solidFill>
              </a:rPr>
              <a:t>,</a:t>
            </a:r>
            <a:r>
              <a:rPr lang="en" sz="7200" dirty="0"/>
              <a:t>000</a:t>
            </a:r>
            <a:r>
              <a:rPr lang="en" sz="7200" dirty="0">
                <a:solidFill>
                  <a:srgbClr val="DAFA72"/>
                </a:solidFill>
              </a:rPr>
              <a:t>,</a:t>
            </a:r>
            <a:r>
              <a:rPr lang="en" sz="7200" dirty="0"/>
              <a:t>000</a:t>
            </a:r>
            <a:endParaRPr dirty="0"/>
          </a:p>
        </p:txBody>
      </p:sp>
      <p:sp>
        <p:nvSpPr>
          <p:cNvPr id="244" name="Google Shape;244;p33"/>
          <p:cNvSpPr txBox="1">
            <a:spLocks noGrp="1"/>
          </p:cNvSpPr>
          <p:nvPr>
            <p:ph type="subTitle" idx="1"/>
          </p:nvPr>
        </p:nvSpPr>
        <p:spPr>
          <a:xfrm>
            <a:off x="-963014" y="2176854"/>
            <a:ext cx="65760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Numero di </a:t>
            </a:r>
            <a:r>
              <a:rPr lang="en" dirty="0">
                <a:solidFill>
                  <a:srgbClr val="DAFA72"/>
                </a:solidFill>
              </a:rPr>
              <a:t>abitanti</a:t>
            </a:r>
            <a:r>
              <a:rPr lang="en" dirty="0"/>
              <a:t> dello Stato (27°)</a:t>
            </a:r>
            <a:endParaRPr dirty="0"/>
          </a:p>
        </p:txBody>
      </p:sp>
      <p:sp>
        <p:nvSpPr>
          <p:cNvPr id="245" name="Google Shape;245;p33"/>
          <p:cNvSpPr/>
          <p:nvPr/>
        </p:nvSpPr>
        <p:spPr>
          <a:xfrm rot="3574811">
            <a:off x="-1854043" y="4177820"/>
            <a:ext cx="6854391" cy="2266648"/>
          </a:xfrm>
          <a:custGeom>
            <a:avLst/>
            <a:gdLst/>
            <a:ahLst/>
            <a:cxnLst/>
            <a:rect l="l" t="t" r="r" b="b"/>
            <a:pathLst>
              <a:path w="66595" h="22022" extrusionOk="0">
                <a:moveTo>
                  <a:pt x="12934" y="6572"/>
                </a:moveTo>
                <a:cubicBezTo>
                  <a:pt x="14433" y="6572"/>
                  <a:pt x="15558" y="7965"/>
                  <a:pt x="15984" y="9338"/>
                </a:cubicBezTo>
                <a:cubicBezTo>
                  <a:pt x="16443" y="10825"/>
                  <a:pt x="16309" y="12347"/>
                  <a:pt x="15789" y="13754"/>
                </a:cubicBezTo>
                <a:lnTo>
                  <a:pt x="15789" y="13754"/>
                </a:lnTo>
                <a:cubicBezTo>
                  <a:pt x="15530" y="13682"/>
                  <a:pt x="15273" y="13599"/>
                  <a:pt x="15020" y="13505"/>
                </a:cubicBezTo>
                <a:cubicBezTo>
                  <a:pt x="13584" y="12971"/>
                  <a:pt x="12128" y="12033"/>
                  <a:pt x="11288" y="10722"/>
                </a:cubicBezTo>
                <a:cubicBezTo>
                  <a:pt x="10837" y="10012"/>
                  <a:pt x="10604" y="9178"/>
                  <a:pt x="10780" y="8343"/>
                </a:cubicBezTo>
                <a:cubicBezTo>
                  <a:pt x="10951" y="7530"/>
                  <a:pt x="11495" y="6851"/>
                  <a:pt x="12319" y="6648"/>
                </a:cubicBezTo>
                <a:cubicBezTo>
                  <a:pt x="12530" y="6596"/>
                  <a:pt x="12735" y="6572"/>
                  <a:pt x="12934" y="6572"/>
                </a:cubicBezTo>
                <a:close/>
                <a:moveTo>
                  <a:pt x="36880" y="0"/>
                </a:moveTo>
                <a:cubicBezTo>
                  <a:pt x="36255" y="0"/>
                  <a:pt x="35632" y="60"/>
                  <a:pt x="35020" y="191"/>
                </a:cubicBezTo>
                <a:cubicBezTo>
                  <a:pt x="33502" y="517"/>
                  <a:pt x="32159" y="1326"/>
                  <a:pt x="31118" y="2466"/>
                </a:cubicBezTo>
                <a:cubicBezTo>
                  <a:pt x="29133" y="4627"/>
                  <a:pt x="28236" y="7514"/>
                  <a:pt x="26598" y="9908"/>
                </a:cubicBezTo>
                <a:cubicBezTo>
                  <a:pt x="25764" y="11116"/>
                  <a:pt x="24727" y="12137"/>
                  <a:pt x="23442" y="12857"/>
                </a:cubicBezTo>
                <a:cubicBezTo>
                  <a:pt x="22172" y="13568"/>
                  <a:pt x="20731" y="13982"/>
                  <a:pt x="19280" y="14091"/>
                </a:cubicBezTo>
                <a:cubicBezTo>
                  <a:pt x="19025" y="14109"/>
                  <a:pt x="18769" y="14119"/>
                  <a:pt x="18513" y="14119"/>
                </a:cubicBezTo>
                <a:cubicBezTo>
                  <a:pt x="17725" y="14119"/>
                  <a:pt x="16938" y="14031"/>
                  <a:pt x="16171" y="13851"/>
                </a:cubicBezTo>
                <a:lnTo>
                  <a:pt x="16171" y="13851"/>
                </a:lnTo>
                <a:cubicBezTo>
                  <a:pt x="16413" y="13176"/>
                  <a:pt x="16570" y="12472"/>
                  <a:pt x="16626" y="11748"/>
                </a:cubicBezTo>
                <a:cubicBezTo>
                  <a:pt x="16751" y="10162"/>
                  <a:pt x="16341" y="8385"/>
                  <a:pt x="15206" y="7219"/>
                </a:cubicBezTo>
                <a:cubicBezTo>
                  <a:pt x="14602" y="6594"/>
                  <a:pt x="13708" y="6198"/>
                  <a:pt x="12842" y="6198"/>
                </a:cubicBezTo>
                <a:cubicBezTo>
                  <a:pt x="12178" y="6198"/>
                  <a:pt x="11529" y="6430"/>
                  <a:pt x="11039" y="6970"/>
                </a:cubicBezTo>
                <a:cubicBezTo>
                  <a:pt x="9909" y="8219"/>
                  <a:pt x="10267" y="10038"/>
                  <a:pt x="11195" y="11261"/>
                </a:cubicBezTo>
                <a:cubicBezTo>
                  <a:pt x="12128" y="12489"/>
                  <a:pt x="13527" y="13365"/>
                  <a:pt x="14963" y="13894"/>
                </a:cubicBezTo>
                <a:cubicBezTo>
                  <a:pt x="15188" y="13976"/>
                  <a:pt x="15415" y="14050"/>
                  <a:pt x="15646" y="14116"/>
                </a:cubicBezTo>
                <a:lnTo>
                  <a:pt x="15646" y="14116"/>
                </a:lnTo>
                <a:cubicBezTo>
                  <a:pt x="15048" y="15533"/>
                  <a:pt x="14067" y="16817"/>
                  <a:pt x="12926" y="17807"/>
                </a:cubicBezTo>
                <a:cubicBezTo>
                  <a:pt x="10179" y="20207"/>
                  <a:pt x="6390" y="20958"/>
                  <a:pt x="2876" y="21368"/>
                </a:cubicBezTo>
                <a:cubicBezTo>
                  <a:pt x="2000" y="21471"/>
                  <a:pt x="1125" y="21554"/>
                  <a:pt x="249" y="21632"/>
                </a:cubicBezTo>
                <a:cubicBezTo>
                  <a:pt x="11" y="21657"/>
                  <a:pt x="0" y="22022"/>
                  <a:pt x="230" y="22022"/>
                </a:cubicBezTo>
                <a:cubicBezTo>
                  <a:pt x="236" y="22022"/>
                  <a:pt x="242" y="22021"/>
                  <a:pt x="249" y="22021"/>
                </a:cubicBezTo>
                <a:cubicBezTo>
                  <a:pt x="3996" y="21673"/>
                  <a:pt x="7909" y="21300"/>
                  <a:pt x="11262" y="19440"/>
                </a:cubicBezTo>
                <a:cubicBezTo>
                  <a:pt x="13324" y="18296"/>
                  <a:pt x="15126" y="16429"/>
                  <a:pt x="16031" y="14217"/>
                </a:cubicBezTo>
                <a:lnTo>
                  <a:pt x="16031" y="14217"/>
                </a:lnTo>
                <a:cubicBezTo>
                  <a:pt x="16833" y="14412"/>
                  <a:pt x="17661" y="14508"/>
                  <a:pt x="18489" y="14508"/>
                </a:cubicBezTo>
                <a:cubicBezTo>
                  <a:pt x="20267" y="14508"/>
                  <a:pt x="22048" y="14066"/>
                  <a:pt x="23597" y="13210"/>
                </a:cubicBezTo>
                <a:cubicBezTo>
                  <a:pt x="24914" y="12479"/>
                  <a:pt x="25987" y="11448"/>
                  <a:pt x="26852" y="10214"/>
                </a:cubicBezTo>
                <a:cubicBezTo>
                  <a:pt x="27749" y="8934"/>
                  <a:pt x="28428" y="7514"/>
                  <a:pt x="29158" y="6130"/>
                </a:cubicBezTo>
                <a:cubicBezTo>
                  <a:pt x="29879" y="4772"/>
                  <a:pt x="30667" y="3404"/>
                  <a:pt x="31791" y="2331"/>
                </a:cubicBezTo>
                <a:cubicBezTo>
                  <a:pt x="33092" y="1087"/>
                  <a:pt x="34782" y="450"/>
                  <a:pt x="36575" y="393"/>
                </a:cubicBezTo>
                <a:cubicBezTo>
                  <a:pt x="36678" y="390"/>
                  <a:pt x="36780" y="388"/>
                  <a:pt x="36881" y="388"/>
                </a:cubicBezTo>
                <a:cubicBezTo>
                  <a:pt x="40811" y="388"/>
                  <a:pt x="44141" y="2794"/>
                  <a:pt x="47309" y="4845"/>
                </a:cubicBezTo>
                <a:cubicBezTo>
                  <a:pt x="50041" y="6612"/>
                  <a:pt x="53030" y="8242"/>
                  <a:pt x="56321" y="8242"/>
                </a:cubicBezTo>
                <a:cubicBezTo>
                  <a:pt x="56707" y="8242"/>
                  <a:pt x="57098" y="8220"/>
                  <a:pt x="57493" y="8172"/>
                </a:cubicBezTo>
                <a:cubicBezTo>
                  <a:pt x="60566" y="7804"/>
                  <a:pt x="63464" y="6161"/>
                  <a:pt x="65335" y="3689"/>
                </a:cubicBezTo>
                <a:cubicBezTo>
                  <a:pt x="65806" y="3067"/>
                  <a:pt x="66205" y="2393"/>
                  <a:pt x="66527" y="1678"/>
                </a:cubicBezTo>
                <a:cubicBezTo>
                  <a:pt x="66594" y="1525"/>
                  <a:pt x="66460" y="1385"/>
                  <a:pt x="66337" y="1385"/>
                </a:cubicBezTo>
                <a:cubicBezTo>
                  <a:pt x="66280" y="1385"/>
                  <a:pt x="66226" y="1415"/>
                  <a:pt x="66195" y="1486"/>
                </a:cubicBezTo>
                <a:cubicBezTo>
                  <a:pt x="64941" y="4280"/>
                  <a:pt x="62437" y="6389"/>
                  <a:pt x="59535" y="7327"/>
                </a:cubicBezTo>
                <a:cubicBezTo>
                  <a:pt x="58467" y="7675"/>
                  <a:pt x="57346" y="7861"/>
                  <a:pt x="56224" y="7861"/>
                </a:cubicBezTo>
                <a:cubicBezTo>
                  <a:pt x="55838" y="7861"/>
                  <a:pt x="55452" y="7839"/>
                  <a:pt x="55067" y="7794"/>
                </a:cubicBezTo>
                <a:cubicBezTo>
                  <a:pt x="53207" y="7576"/>
                  <a:pt x="51445" y="6819"/>
                  <a:pt x="49822" y="5918"/>
                </a:cubicBezTo>
                <a:cubicBezTo>
                  <a:pt x="46583" y="4119"/>
                  <a:pt x="43696" y="1585"/>
                  <a:pt x="40099" y="496"/>
                </a:cubicBezTo>
                <a:cubicBezTo>
                  <a:pt x="39062" y="183"/>
                  <a:pt x="37969" y="0"/>
                  <a:pt x="36880" y="0"/>
                </a:cubicBezTo>
                <a:close/>
              </a:path>
            </a:pathLst>
          </a:cu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3"/>
          <p:cNvSpPr/>
          <p:nvPr/>
        </p:nvSpPr>
        <p:spPr>
          <a:xfrm rot="-1737444">
            <a:off x="7042444" y="-902187"/>
            <a:ext cx="1864330" cy="3956745"/>
          </a:xfrm>
          <a:custGeom>
            <a:avLst/>
            <a:gdLst/>
            <a:ahLst/>
            <a:cxnLst/>
            <a:rect l="l" t="t" r="r" b="b"/>
            <a:pathLst>
              <a:path w="26050" h="55287" extrusionOk="0">
                <a:moveTo>
                  <a:pt x="1042" y="1"/>
                </a:moveTo>
                <a:cubicBezTo>
                  <a:pt x="777" y="1"/>
                  <a:pt x="513" y="5"/>
                  <a:pt x="250" y="13"/>
                </a:cubicBezTo>
                <a:cubicBezTo>
                  <a:pt x="3" y="18"/>
                  <a:pt x="1" y="397"/>
                  <a:pt x="245" y="397"/>
                </a:cubicBezTo>
                <a:cubicBezTo>
                  <a:pt x="246" y="397"/>
                  <a:pt x="248" y="397"/>
                  <a:pt x="250" y="397"/>
                </a:cubicBezTo>
                <a:lnTo>
                  <a:pt x="245" y="397"/>
                </a:lnTo>
                <a:cubicBezTo>
                  <a:pt x="469" y="391"/>
                  <a:pt x="693" y="388"/>
                  <a:pt x="918" y="388"/>
                </a:cubicBezTo>
                <a:cubicBezTo>
                  <a:pt x="6242" y="388"/>
                  <a:pt x="11523" y="2093"/>
                  <a:pt x="15834" y="5217"/>
                </a:cubicBezTo>
                <a:cubicBezTo>
                  <a:pt x="17908" y="6714"/>
                  <a:pt x="20261" y="8777"/>
                  <a:pt x="20250" y="11560"/>
                </a:cubicBezTo>
                <a:cubicBezTo>
                  <a:pt x="20240" y="14338"/>
                  <a:pt x="17980" y="16640"/>
                  <a:pt x="15809" y="18179"/>
                </a:cubicBezTo>
                <a:cubicBezTo>
                  <a:pt x="13564" y="19765"/>
                  <a:pt x="11071" y="21081"/>
                  <a:pt x="9413" y="23346"/>
                </a:cubicBezTo>
                <a:cubicBezTo>
                  <a:pt x="8682" y="24346"/>
                  <a:pt x="8148" y="25513"/>
                  <a:pt x="8029" y="26762"/>
                </a:cubicBezTo>
                <a:cubicBezTo>
                  <a:pt x="7910" y="28005"/>
                  <a:pt x="8226" y="29203"/>
                  <a:pt x="8807" y="30276"/>
                </a:cubicBezTo>
                <a:cubicBezTo>
                  <a:pt x="10102" y="32665"/>
                  <a:pt x="12440" y="34132"/>
                  <a:pt x="14746" y="35407"/>
                </a:cubicBezTo>
                <a:cubicBezTo>
                  <a:pt x="16021" y="36111"/>
                  <a:pt x="17312" y="36790"/>
                  <a:pt x="18498" y="37630"/>
                </a:cubicBezTo>
                <a:cubicBezTo>
                  <a:pt x="19478" y="38324"/>
                  <a:pt x="20364" y="39143"/>
                  <a:pt x="21142" y="40056"/>
                </a:cubicBezTo>
                <a:cubicBezTo>
                  <a:pt x="24210" y="43652"/>
                  <a:pt x="25578" y="48711"/>
                  <a:pt x="24635" y="53355"/>
                </a:cubicBezTo>
                <a:cubicBezTo>
                  <a:pt x="24521" y="53930"/>
                  <a:pt x="24365" y="54495"/>
                  <a:pt x="24184" y="55049"/>
                </a:cubicBezTo>
                <a:cubicBezTo>
                  <a:pt x="24137" y="55193"/>
                  <a:pt x="24254" y="55286"/>
                  <a:pt x="24371" y="55286"/>
                </a:cubicBezTo>
                <a:cubicBezTo>
                  <a:pt x="24449" y="55286"/>
                  <a:pt x="24526" y="55246"/>
                  <a:pt x="24557" y="55153"/>
                </a:cubicBezTo>
                <a:cubicBezTo>
                  <a:pt x="26050" y="50634"/>
                  <a:pt x="25257" y="45513"/>
                  <a:pt x="22707" y="41527"/>
                </a:cubicBezTo>
                <a:cubicBezTo>
                  <a:pt x="21370" y="39428"/>
                  <a:pt x="19571" y="37765"/>
                  <a:pt x="17446" y="36485"/>
                </a:cubicBezTo>
                <a:cubicBezTo>
                  <a:pt x="14984" y="34997"/>
                  <a:pt x="12222" y="33872"/>
                  <a:pt x="10273" y="31675"/>
                </a:cubicBezTo>
                <a:cubicBezTo>
                  <a:pt x="9408" y="30701"/>
                  <a:pt x="8718" y="29534"/>
                  <a:pt x="8480" y="28244"/>
                </a:cubicBezTo>
                <a:cubicBezTo>
                  <a:pt x="8236" y="26948"/>
                  <a:pt x="8542" y="25564"/>
                  <a:pt x="9195" y="24393"/>
                </a:cubicBezTo>
                <a:cubicBezTo>
                  <a:pt x="10626" y="21843"/>
                  <a:pt x="13243" y="20407"/>
                  <a:pt x="15581" y="18806"/>
                </a:cubicBezTo>
                <a:cubicBezTo>
                  <a:pt x="17773" y="17303"/>
                  <a:pt x="19996" y="15354"/>
                  <a:pt x="20530" y="12613"/>
                </a:cubicBezTo>
                <a:cubicBezTo>
                  <a:pt x="21048" y="9938"/>
                  <a:pt x="19437" y="7689"/>
                  <a:pt x="17498" y="6030"/>
                </a:cubicBezTo>
                <a:cubicBezTo>
                  <a:pt x="13295" y="2439"/>
                  <a:pt x="7817" y="334"/>
                  <a:pt x="2307" y="34"/>
                </a:cubicBezTo>
                <a:cubicBezTo>
                  <a:pt x="1887" y="12"/>
                  <a:pt x="1464" y="1"/>
                  <a:pt x="1042" y="1"/>
                </a:cubicBezTo>
                <a:close/>
              </a:path>
            </a:pathLst>
          </a:custGeom>
          <a:solidFill>
            <a:schemeClr val="dk2"/>
          </a:solid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212;p31">
            <a:extLst>
              <a:ext uri="{FF2B5EF4-FFF2-40B4-BE49-F238E27FC236}">
                <a16:creationId xmlns:a16="http://schemas.microsoft.com/office/drawing/2014/main" id="{DB24A832-43F5-958E-A381-A1A876E350FD}"/>
              </a:ext>
            </a:extLst>
          </p:cNvPr>
          <p:cNvSpPr txBox="1">
            <a:spLocks/>
          </p:cNvSpPr>
          <p:nvPr/>
        </p:nvSpPr>
        <p:spPr>
          <a:xfrm>
            <a:off x="156000" y="140225"/>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amabhadra"/>
              <a:buNone/>
              <a:defRPr sz="9600" b="0"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2pPr>
            <a:lvl3pPr marR="0" lvl="2"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3pPr>
            <a:lvl4pPr marR="0" lvl="3"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4pPr>
            <a:lvl5pPr marR="0" lvl="4"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5pPr>
            <a:lvl6pPr marR="0" lvl="5"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6pPr>
            <a:lvl7pPr marR="0" lvl="6"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7pPr>
            <a:lvl8pPr marR="0" lvl="7"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8pPr>
            <a:lvl9pPr marR="0" lvl="8"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9pPr>
          </a:lstStyle>
          <a:p>
            <a:pPr algn="l"/>
            <a:r>
              <a:rPr lang="it-IT" sz="3500" dirty="0"/>
              <a:t>I numeri dell’analisi</a:t>
            </a:r>
            <a:endParaRPr lang="it-IT" sz="3500" b="1" dirty="0"/>
          </a:p>
        </p:txBody>
      </p:sp>
      <p:sp>
        <p:nvSpPr>
          <p:cNvPr id="3" name="Google Shape;243;p33">
            <a:extLst>
              <a:ext uri="{FF2B5EF4-FFF2-40B4-BE49-F238E27FC236}">
                <a16:creationId xmlns:a16="http://schemas.microsoft.com/office/drawing/2014/main" id="{35EBDD6E-3788-584D-5F19-CCDD001AD6F3}"/>
              </a:ext>
            </a:extLst>
          </p:cNvPr>
          <p:cNvSpPr txBox="1">
            <a:spLocks/>
          </p:cNvSpPr>
          <p:nvPr/>
        </p:nvSpPr>
        <p:spPr>
          <a:xfrm>
            <a:off x="3251023" y="2163401"/>
            <a:ext cx="6576000" cy="1548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9600"/>
              <a:buFont typeface="Ramabhadra"/>
              <a:buNone/>
              <a:defRPr sz="9600" b="0" i="0" u="none" strike="noStrike" cap="none">
                <a:solidFill>
                  <a:schemeClr val="dk1"/>
                </a:solidFill>
                <a:latin typeface="Ramabhadra"/>
                <a:ea typeface="Ramabhadra"/>
                <a:cs typeface="Ramabhadra"/>
                <a:sym typeface="Ramabhadra"/>
              </a:defRPr>
            </a:lvl1pPr>
            <a:lvl2pPr marR="0" lvl="1"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2pPr>
            <a:lvl3pPr marR="0" lvl="2"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3pPr>
            <a:lvl4pPr marR="0" lvl="3"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4pPr>
            <a:lvl5pPr marR="0" lvl="4"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5pPr>
            <a:lvl6pPr marR="0" lvl="5"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6pPr>
            <a:lvl7pPr marR="0" lvl="6"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7pPr>
            <a:lvl8pPr marR="0" lvl="7"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8pPr>
            <a:lvl9pPr marR="0" lvl="8" algn="ctr" rtl="0">
              <a:lnSpc>
                <a:spcPct val="100000"/>
              </a:lnSpc>
              <a:spcBef>
                <a:spcPts val="0"/>
              </a:spcBef>
              <a:spcAft>
                <a:spcPts val="0"/>
              </a:spcAft>
              <a:buClr>
                <a:schemeClr val="lt1"/>
              </a:buClr>
              <a:buSzPts val="9600"/>
              <a:buFont typeface="Sen"/>
              <a:buNone/>
              <a:defRPr sz="9600" b="1" i="0" u="none" strike="noStrike" cap="none">
                <a:solidFill>
                  <a:schemeClr val="lt1"/>
                </a:solidFill>
                <a:latin typeface="Sen"/>
                <a:ea typeface="Sen"/>
                <a:cs typeface="Sen"/>
                <a:sym typeface="Sen"/>
              </a:defRPr>
            </a:lvl9pPr>
          </a:lstStyle>
          <a:p>
            <a:r>
              <a:rPr lang="it-IT" sz="7200" dirty="0"/>
              <a:t>141</a:t>
            </a:r>
            <a:r>
              <a:rPr lang="it-IT" sz="7200" dirty="0">
                <a:solidFill>
                  <a:srgbClr val="DAFA72"/>
                </a:solidFill>
              </a:rPr>
              <a:t>.</a:t>
            </a:r>
            <a:r>
              <a:rPr lang="it-IT" sz="7200" dirty="0"/>
              <a:t>300 km²</a:t>
            </a:r>
            <a:endParaRPr lang="en" dirty="0"/>
          </a:p>
        </p:txBody>
      </p:sp>
      <p:sp>
        <p:nvSpPr>
          <p:cNvPr id="4" name="Google Shape;244;p33">
            <a:extLst>
              <a:ext uri="{FF2B5EF4-FFF2-40B4-BE49-F238E27FC236}">
                <a16:creationId xmlns:a16="http://schemas.microsoft.com/office/drawing/2014/main" id="{D3168B41-CD8D-7DD6-7F64-B9C2F40964D9}"/>
              </a:ext>
            </a:extLst>
          </p:cNvPr>
          <p:cNvSpPr txBox="1">
            <a:spLocks/>
          </p:cNvSpPr>
          <p:nvPr/>
        </p:nvSpPr>
        <p:spPr>
          <a:xfrm>
            <a:off x="3172082" y="3378780"/>
            <a:ext cx="6576000" cy="497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600"/>
              <a:buFont typeface="DM Sans"/>
              <a:buNone/>
              <a:defRPr sz="1600" b="0" i="0" u="none" strike="noStrike" cap="none">
                <a:solidFill>
                  <a:schemeClr val="dk1"/>
                </a:solidFill>
                <a:latin typeface="DM Sans"/>
                <a:ea typeface="DM Sans"/>
                <a:cs typeface="DM Sans"/>
                <a:sym typeface="DM Sans"/>
              </a:defRPr>
            </a:lvl1pPr>
            <a:lvl2pPr marL="914400" marR="0" lvl="1" indent="-304800" algn="ctr" rtl="0">
              <a:lnSpc>
                <a:spcPct val="100000"/>
              </a:lnSpc>
              <a:spcBef>
                <a:spcPts val="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2pPr>
            <a:lvl3pPr marL="1371600" marR="0" lvl="2"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3pPr>
            <a:lvl4pPr marL="1828800" marR="0" lvl="3"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4pPr>
            <a:lvl5pPr marL="2286000" marR="0" lvl="4"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5pPr>
            <a:lvl6pPr marL="2743200" marR="0" lvl="5"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6pPr>
            <a:lvl7pPr marL="3200400" marR="0" lvl="6"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7pPr>
            <a:lvl8pPr marL="3657600" marR="0" lvl="7" indent="-304800" algn="ctr" rtl="0">
              <a:lnSpc>
                <a:spcPct val="100000"/>
              </a:lnSpc>
              <a:spcBef>
                <a:spcPts val="1600"/>
              </a:spcBef>
              <a:spcAft>
                <a:spcPts val="0"/>
              </a:spcAft>
              <a:buClr>
                <a:schemeClr val="lt1"/>
              </a:buClr>
              <a:buSzPts val="1600"/>
              <a:buFont typeface="DM Sans"/>
              <a:buNone/>
              <a:defRPr sz="1600" b="0" i="0" u="none" strike="noStrike" cap="none">
                <a:solidFill>
                  <a:schemeClr val="lt1"/>
                </a:solidFill>
                <a:latin typeface="DM Sans"/>
                <a:ea typeface="DM Sans"/>
                <a:cs typeface="DM Sans"/>
                <a:sym typeface="DM Sans"/>
              </a:defRPr>
            </a:lvl8pPr>
            <a:lvl9pPr marL="4114800" marR="0" lvl="8" indent="-304800" algn="ctr" rtl="0">
              <a:lnSpc>
                <a:spcPct val="100000"/>
              </a:lnSpc>
              <a:spcBef>
                <a:spcPts val="1600"/>
              </a:spcBef>
              <a:spcAft>
                <a:spcPts val="1600"/>
              </a:spcAft>
              <a:buClr>
                <a:schemeClr val="lt1"/>
              </a:buClr>
              <a:buSzPts val="1600"/>
              <a:buFont typeface="DM Sans"/>
              <a:buNone/>
              <a:defRPr sz="1600" b="0" i="0" u="none" strike="noStrike" cap="none">
                <a:solidFill>
                  <a:schemeClr val="lt1"/>
                </a:solidFill>
                <a:latin typeface="DM Sans"/>
                <a:ea typeface="DM Sans"/>
                <a:cs typeface="DM Sans"/>
                <a:sym typeface="DM Sans"/>
              </a:defRPr>
            </a:lvl9pPr>
          </a:lstStyle>
          <a:p>
            <a:pPr marL="0" indent="0"/>
            <a:r>
              <a:rPr lang="it-IT" dirty="0">
                <a:solidFill>
                  <a:srgbClr val="DAFA72"/>
                </a:solidFill>
              </a:rPr>
              <a:t>Area</a:t>
            </a:r>
            <a:r>
              <a:rPr lang="it-IT" dirty="0"/>
              <a:t> dello Stato</a:t>
            </a:r>
          </a:p>
        </p:txBody>
      </p:sp>
      <p:sp>
        <p:nvSpPr>
          <p:cNvPr id="9" name="Google Shape;268;p35">
            <a:extLst>
              <a:ext uri="{FF2B5EF4-FFF2-40B4-BE49-F238E27FC236}">
                <a16:creationId xmlns:a16="http://schemas.microsoft.com/office/drawing/2014/main" id="{03A6505F-DDF6-B8BD-E6F5-3F92A11908FB}"/>
              </a:ext>
            </a:extLst>
          </p:cNvPr>
          <p:cNvSpPr txBox="1"/>
          <p:nvPr/>
        </p:nvSpPr>
        <p:spPr>
          <a:xfrm>
            <a:off x="3018410" y="4737050"/>
            <a:ext cx="1819200" cy="43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solidFill>
                  <a:schemeClr val="dk1"/>
                </a:solidFill>
                <a:latin typeface="Ramabhadra"/>
                <a:ea typeface="Ramabhadra"/>
                <a:cs typeface="Ramabhadra"/>
                <a:sym typeface="Ramabhadra"/>
              </a:rPr>
              <a:t>Buffalo</a:t>
            </a:r>
            <a:endParaRPr sz="2400" dirty="0">
              <a:solidFill>
                <a:schemeClr val="dk1"/>
              </a:solidFill>
              <a:latin typeface="Ramabhadra"/>
              <a:ea typeface="Ramabhadra"/>
              <a:cs typeface="Ramabhadra"/>
              <a:sym typeface="Ramabhadra"/>
            </a:endParaRPr>
          </a:p>
        </p:txBody>
      </p:sp>
      <p:sp>
        <p:nvSpPr>
          <p:cNvPr id="10" name="Google Shape;270;p35">
            <a:extLst>
              <a:ext uri="{FF2B5EF4-FFF2-40B4-BE49-F238E27FC236}">
                <a16:creationId xmlns:a16="http://schemas.microsoft.com/office/drawing/2014/main" id="{3CDE235B-8AC4-EDCC-8879-451F5CA722A7}"/>
              </a:ext>
            </a:extLst>
          </p:cNvPr>
          <p:cNvSpPr txBox="1"/>
          <p:nvPr/>
        </p:nvSpPr>
        <p:spPr>
          <a:xfrm>
            <a:off x="3014719" y="4250725"/>
            <a:ext cx="1819200" cy="434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solidFill>
                  <a:srgbClr val="DAFA72"/>
                </a:solidFill>
                <a:latin typeface="Ramabhadra"/>
                <a:ea typeface="Ramabhadra"/>
                <a:cs typeface="Ramabhadra"/>
                <a:sym typeface="Ramabhadra"/>
              </a:rPr>
              <a:t>New</a:t>
            </a:r>
            <a:r>
              <a:rPr lang="it-IT" sz="2400" dirty="0">
                <a:solidFill>
                  <a:schemeClr val="dk1"/>
                </a:solidFill>
                <a:latin typeface="Ramabhadra"/>
                <a:ea typeface="Ramabhadra"/>
                <a:cs typeface="Ramabhadra"/>
                <a:sym typeface="Ramabhadra"/>
              </a:rPr>
              <a:t> </a:t>
            </a:r>
            <a:r>
              <a:rPr lang="it-IT" sz="2400" dirty="0">
                <a:solidFill>
                  <a:srgbClr val="DAFA72"/>
                </a:solidFill>
                <a:latin typeface="Ramabhadra"/>
                <a:ea typeface="Ramabhadra"/>
                <a:cs typeface="Ramabhadra"/>
                <a:sym typeface="Ramabhadra"/>
              </a:rPr>
              <a:t>York</a:t>
            </a:r>
            <a:endParaRPr sz="2400" dirty="0">
              <a:solidFill>
                <a:srgbClr val="DAFA72"/>
              </a:solidFill>
              <a:latin typeface="Ramabhadra"/>
              <a:ea typeface="Ramabhadra"/>
              <a:cs typeface="Ramabhadra"/>
              <a:sym typeface="Ramabhadra"/>
            </a:endParaRPr>
          </a:p>
        </p:txBody>
      </p:sp>
      <p:sp>
        <p:nvSpPr>
          <p:cNvPr id="11" name="Google Shape;271;p35">
            <a:extLst>
              <a:ext uri="{FF2B5EF4-FFF2-40B4-BE49-F238E27FC236}">
                <a16:creationId xmlns:a16="http://schemas.microsoft.com/office/drawing/2014/main" id="{CAB351EF-6632-A923-4076-2BF77845BFA1}"/>
              </a:ext>
            </a:extLst>
          </p:cNvPr>
          <p:cNvSpPr txBox="1"/>
          <p:nvPr/>
        </p:nvSpPr>
        <p:spPr>
          <a:xfrm>
            <a:off x="4719823" y="4187385"/>
            <a:ext cx="18192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DM Sans"/>
                <a:ea typeface="DM Sans"/>
                <a:cs typeface="DM Sans"/>
                <a:sym typeface="DM Sans"/>
              </a:rPr>
              <a:t>8,486,000</a:t>
            </a:r>
            <a:endParaRPr dirty="0">
              <a:solidFill>
                <a:schemeClr val="dk1"/>
              </a:solidFill>
              <a:latin typeface="DM Sans"/>
              <a:ea typeface="DM Sans"/>
              <a:cs typeface="DM Sans"/>
              <a:sym typeface="DM Sans"/>
            </a:endParaRPr>
          </a:p>
        </p:txBody>
      </p:sp>
      <p:sp>
        <p:nvSpPr>
          <p:cNvPr id="12" name="Google Shape;269;p35">
            <a:extLst>
              <a:ext uri="{FF2B5EF4-FFF2-40B4-BE49-F238E27FC236}">
                <a16:creationId xmlns:a16="http://schemas.microsoft.com/office/drawing/2014/main" id="{E0A97DD8-BC0B-447D-C83E-DC8FC2FDD7D7}"/>
              </a:ext>
            </a:extLst>
          </p:cNvPr>
          <p:cNvSpPr txBox="1"/>
          <p:nvPr/>
        </p:nvSpPr>
        <p:spPr>
          <a:xfrm>
            <a:off x="4730950" y="4591849"/>
            <a:ext cx="18192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AFA72"/>
                </a:solidFill>
                <a:latin typeface="DM Sans"/>
                <a:ea typeface="DM Sans"/>
                <a:cs typeface="DM Sans"/>
                <a:sym typeface="DM Sans"/>
              </a:rPr>
              <a:t>283,074</a:t>
            </a:r>
            <a:endParaRPr dirty="0">
              <a:solidFill>
                <a:srgbClr val="DAFA72"/>
              </a:solidFill>
              <a:latin typeface="DM Sans"/>
              <a:ea typeface="DM Sans"/>
              <a:cs typeface="DM Sans"/>
              <a:sym typeface="DM Sans"/>
            </a:endParaRPr>
          </a:p>
        </p:txBody>
      </p:sp>
      <p:sp>
        <p:nvSpPr>
          <p:cNvPr id="13" name="Google Shape;265;p35">
            <a:extLst>
              <a:ext uri="{FF2B5EF4-FFF2-40B4-BE49-F238E27FC236}">
                <a16:creationId xmlns:a16="http://schemas.microsoft.com/office/drawing/2014/main" id="{75775CA0-2224-9C3B-EBC3-D64EAED316FF}"/>
              </a:ext>
            </a:extLst>
          </p:cNvPr>
          <p:cNvSpPr txBox="1"/>
          <p:nvPr/>
        </p:nvSpPr>
        <p:spPr>
          <a:xfrm>
            <a:off x="8039739" y="4595577"/>
            <a:ext cx="1819200" cy="7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DAFA72"/>
                </a:solidFill>
                <a:latin typeface="DM Sans"/>
                <a:ea typeface="DM Sans"/>
                <a:cs typeface="DM Sans"/>
                <a:sym typeface="DM Sans"/>
              </a:rPr>
              <a:t>210,943</a:t>
            </a:r>
            <a:endParaRPr sz="1200" dirty="0">
              <a:solidFill>
                <a:srgbClr val="DAFA72"/>
              </a:solidFill>
              <a:latin typeface="DM Sans"/>
              <a:ea typeface="DM Sans"/>
              <a:cs typeface="DM Sans"/>
              <a:sym typeface="DM Sans"/>
            </a:endParaRPr>
          </a:p>
        </p:txBody>
      </p:sp>
      <p:sp>
        <p:nvSpPr>
          <p:cNvPr id="14" name="Google Shape;264;p35">
            <a:extLst>
              <a:ext uri="{FF2B5EF4-FFF2-40B4-BE49-F238E27FC236}">
                <a16:creationId xmlns:a16="http://schemas.microsoft.com/office/drawing/2014/main" id="{61650C5F-1CD3-A705-2B79-29B50F7A57B9}"/>
              </a:ext>
            </a:extLst>
          </p:cNvPr>
          <p:cNvSpPr txBox="1"/>
          <p:nvPr/>
        </p:nvSpPr>
        <p:spPr>
          <a:xfrm>
            <a:off x="6201136" y="4687035"/>
            <a:ext cx="1819200" cy="432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solidFill>
                  <a:schemeClr val="dk1"/>
                </a:solidFill>
                <a:latin typeface="Ramabhadra"/>
                <a:ea typeface="Ramabhadra"/>
                <a:cs typeface="Ramabhadra"/>
                <a:sym typeface="Ramabhadra"/>
              </a:rPr>
              <a:t>Rochester</a:t>
            </a:r>
            <a:endParaRPr sz="2000" dirty="0">
              <a:solidFill>
                <a:schemeClr val="dk1"/>
              </a:solidFill>
              <a:latin typeface="Ramabhadra"/>
              <a:ea typeface="Ramabhadra"/>
              <a:cs typeface="Ramabhadra"/>
              <a:sym typeface="Ramabhadra"/>
            </a:endParaRPr>
          </a:p>
        </p:txBody>
      </p:sp>
      <p:sp>
        <p:nvSpPr>
          <p:cNvPr id="15" name="Google Shape;266;p35">
            <a:extLst>
              <a:ext uri="{FF2B5EF4-FFF2-40B4-BE49-F238E27FC236}">
                <a16:creationId xmlns:a16="http://schemas.microsoft.com/office/drawing/2014/main" id="{DE2602F2-9070-A5F2-45A0-542267C901AE}"/>
              </a:ext>
            </a:extLst>
          </p:cNvPr>
          <p:cNvSpPr txBox="1"/>
          <p:nvPr/>
        </p:nvSpPr>
        <p:spPr>
          <a:xfrm>
            <a:off x="6201136" y="4211914"/>
            <a:ext cx="1819200" cy="4344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it-IT" sz="2400" dirty="0">
                <a:solidFill>
                  <a:srgbClr val="DAFA72"/>
                </a:solidFill>
                <a:latin typeface="Ramabhadra"/>
                <a:ea typeface="Ramabhadra"/>
                <a:cs typeface="Ramabhadra"/>
                <a:sym typeface="Ramabhadra"/>
              </a:rPr>
              <a:t>Albany</a:t>
            </a:r>
            <a:endParaRPr sz="2000" dirty="0">
              <a:solidFill>
                <a:srgbClr val="DAFA72"/>
              </a:solidFill>
              <a:latin typeface="Ramabhadra"/>
              <a:ea typeface="Ramabhadra"/>
              <a:cs typeface="Ramabhadra"/>
              <a:sym typeface="Ramabhadra"/>
            </a:endParaRPr>
          </a:p>
        </p:txBody>
      </p:sp>
      <p:sp>
        <p:nvSpPr>
          <p:cNvPr id="16" name="Google Shape;267;p35">
            <a:extLst>
              <a:ext uri="{FF2B5EF4-FFF2-40B4-BE49-F238E27FC236}">
                <a16:creationId xmlns:a16="http://schemas.microsoft.com/office/drawing/2014/main" id="{27F43129-1C52-0B55-1A09-994327F853ED}"/>
              </a:ext>
            </a:extLst>
          </p:cNvPr>
          <p:cNvSpPr txBox="1"/>
          <p:nvPr/>
        </p:nvSpPr>
        <p:spPr>
          <a:xfrm>
            <a:off x="8039739" y="4141814"/>
            <a:ext cx="1819200" cy="71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latin typeface="DM Sans"/>
                <a:ea typeface="DM Sans"/>
                <a:cs typeface="DM Sans"/>
                <a:sym typeface="DM Sans"/>
              </a:rPr>
              <a:t>98,617</a:t>
            </a:r>
            <a:endParaRPr sz="1200" dirty="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Car Electric Factory Company Profile by Slidesgo">
  <a:themeElements>
    <a:clrScheme name="Simple Light">
      <a:dk1>
        <a:srgbClr val="FFFFFF"/>
      </a:dk1>
      <a:lt1>
        <a:srgbClr val="181818"/>
      </a:lt1>
      <a:dk2>
        <a:srgbClr val="DAFA72"/>
      </a:dk2>
      <a:lt2>
        <a:srgbClr val="747474"/>
      </a:lt2>
      <a:accent1>
        <a:srgbClr val="CECECE"/>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1485</TotalTime>
  <Words>1636</Words>
  <Application>Microsoft Office PowerPoint</Application>
  <PresentationFormat>Presentazione su schermo (16:9)</PresentationFormat>
  <Paragraphs>212</Paragraphs>
  <Slides>24</Slides>
  <Notes>24</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24</vt:i4>
      </vt:variant>
    </vt:vector>
  </HeadingPairs>
  <TitlesOfParts>
    <vt:vector size="34" baseType="lpstr">
      <vt:lpstr>DM Sans</vt:lpstr>
      <vt:lpstr>Nunito Light</vt:lpstr>
      <vt:lpstr>Bebas Neue</vt:lpstr>
      <vt:lpstr>Arial</vt:lpstr>
      <vt:lpstr>Ramabhadra</vt:lpstr>
      <vt:lpstr>Sen</vt:lpstr>
      <vt:lpstr>Epilogue SemiBold</vt:lpstr>
      <vt:lpstr>Consolas</vt:lpstr>
      <vt:lpstr>Courier New</vt:lpstr>
      <vt:lpstr>Car Electric Factory Company Profile by Slidesgo</vt:lpstr>
      <vt:lpstr>A Newtork Analysis: New York’s EV charging infrastructures</vt:lpstr>
      <vt:lpstr>Mobilità Sostenibile</vt:lpstr>
      <vt:lpstr>Mobilità Sostenibile</vt:lpstr>
      <vt:lpstr>Valore aggiunto Sono tre le innovative fonti di valore dei veicoli elettrici: il sistema di trazione elettrico, il sistema di ricarica e le nuove espressioni identitarie </vt:lpstr>
      <vt:lpstr>Business Model Vengono distinti tre elementi dei modelli di business: la value proposition, il valore della rete ed il modello ricavi/costi  </vt:lpstr>
      <vt:lpstr>Criticità</vt:lpstr>
      <vt:lpstr>L’Analisi</vt:lpstr>
      <vt:lpstr>Il caso studio</vt:lpstr>
      <vt:lpstr>18,000,000</vt:lpstr>
      <vt:lpstr>Struttura dell’analisi</vt:lpstr>
      <vt:lpstr>Data visualization</vt:lpstr>
      <vt:lpstr>Plot su Mappa con Folium</vt:lpstr>
      <vt:lpstr>I Risultati</vt:lpstr>
      <vt:lpstr>I grafi  </vt:lpstr>
      <vt:lpstr>I grafi  </vt:lpstr>
      <vt:lpstr>I dati ottenuti </vt:lpstr>
      <vt:lpstr>Misure di centralità</vt:lpstr>
      <vt:lpstr>Betweennes Centrality </vt:lpstr>
      <vt:lpstr>Closeness Centrality </vt:lpstr>
      <vt:lpstr>La ricerca di un pattern generale</vt:lpstr>
      <vt:lpstr>L’evoluzione negli anni </vt:lpstr>
      <vt:lpstr>Conclusioni</vt:lpstr>
      <vt:lpstr>Conclusioni  </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Newtork Analysis: New York’s EV charging infrastructures</dc:title>
  <cp:lastModifiedBy>MARCO COSSU</cp:lastModifiedBy>
  <cp:revision>118</cp:revision>
  <dcterms:modified xsi:type="dcterms:W3CDTF">2023-04-27T06:23:44Z</dcterms:modified>
</cp:coreProperties>
</file>